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Gill Sans" panose="020B0604020202020204" charset="0"/>
      <p:regular r:id="rId20"/>
      <p:bold r:id="rId21"/>
    </p:embeddedFont>
    <p:embeddedFont>
      <p:font typeface="Poppins" panose="00000500000000000000" pitchFamily="2" charset="0"/>
      <p:regular r:id="rId22"/>
      <p:bold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9hgkl3OPo2AEgofqcVuQd4HXy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2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245b62a9f9_3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Elaine: Implementation highlights included co-development with partners and ensuring practice of literacy activities. Some of the challenges we encountered included TT and FPD adapted for online learning, less practice. Access and familiarity of teachers and faculty with online platforms. Slow approval process for use of MT supplementary readers, needed for teachers and faculty.</a:t>
            </a:r>
            <a:endParaRPr/>
          </a:p>
        </p:txBody>
      </p:sp>
      <p:sp>
        <p:nvSpPr>
          <p:cNvPr id="269" name="Google Shape;269;g1245b62a9f9_3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Elaine. Collaborative process led to ability to improve and change the process and design. Teacher learning contextualized and anchored in existing national initiatives. </a:t>
            </a:r>
            <a:endParaRPr/>
          </a:p>
        </p:txBody>
      </p:sp>
      <p:sp>
        <p:nvSpPr>
          <p:cNvPr id="284" name="Google Shape;2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Patience. </a:t>
            </a:r>
            <a:r>
              <a:rPr lang="en-US" sz="1100"/>
              <a:t>Important for policy makers and stakeholders in education, donors and implementers to view  teacher professional learning as a long term process extending from teacher education at university to in-service training at the workplace. This will ensure the development of quality teachers leading to sustainable teacher development. </a:t>
            </a:r>
            <a:endParaRPr/>
          </a:p>
        </p:txBody>
      </p:sp>
      <p:sp>
        <p:nvSpPr>
          <p:cNvPr id="301" name="Google Shape;30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Patience</a:t>
            </a:r>
            <a:r>
              <a:rPr lang="en-US"/>
              <a:t>: The purpose of this presentation is to share the collaborative process team members of the ABC+ project went through to ensure coherence and alignment of curricular content of pre-service teacher preparation and in-service teacher professional development. The team members consisted of ABC+ and RTI members who developed the teacher training and FSU members who developed material for faculty professional development. </a:t>
            </a:r>
            <a:endParaRPr/>
          </a:p>
        </p:txBody>
      </p:sp>
      <p:sp>
        <p:nvSpPr>
          <p:cNvPr id="105" name="Google Shape;1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475ed598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2475ed598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Patience</a:t>
            </a:r>
            <a:r>
              <a:rPr lang="en-US"/>
              <a:t>: Our research questions were. Use of teacher development to span the continuum of preservice and in-service teacher learning and professional growth. </a:t>
            </a:r>
            <a:endParaRPr/>
          </a:p>
        </p:txBody>
      </p:sp>
      <p:sp>
        <p:nvSpPr>
          <p:cNvPr id="119" name="Google Shape;119;g12475ed598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45b62a9f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Patience: Researchers in the Global North and South have long called for the need for teacher development to be aligned and coherent in order to ensure the development of quality teachers, provide sustainable teacher development and retain teachers. They posit that this is essential for life-long teacher learning. This is particularly important in LMICs where frequently the content of in-service professional development funded by donors is completely different from the curriculum that PST take in PSTE programs. There is scant literature on this topic and we hope the presentation of our experiences will add to the body of research, as well as chart a way forward for other projects as they look to align these two points in the teacher development continuum. </a:t>
            </a:r>
            <a:endParaRPr/>
          </a:p>
        </p:txBody>
      </p:sp>
      <p:sp>
        <p:nvSpPr>
          <p:cNvPr id="135" name="Google Shape;135;g1245b62a9f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2475ed598a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Patience: We adapted and model of basic program development  for this study. The design consists of 5 parts. A preliminary needs assessment, the establishment of shared goals, sharing and selecting content for cohesive design, implementation and reflection. </a:t>
            </a:r>
            <a:endParaRPr/>
          </a:p>
          <a:p>
            <a:pPr marL="0" lvl="0" indent="0" algn="l" rtl="0">
              <a:lnSpc>
                <a:spcPct val="100000"/>
              </a:lnSpc>
              <a:spcBef>
                <a:spcPts val="0"/>
              </a:spcBef>
              <a:spcAft>
                <a:spcPts val="0"/>
              </a:spcAft>
              <a:buSzPts val="1400"/>
              <a:buNone/>
            </a:pPr>
            <a:r>
              <a:rPr lang="en-US"/>
              <a:t>Reference: </a:t>
            </a:r>
            <a:endParaRPr/>
          </a:p>
          <a:p>
            <a:pPr marL="457200" lvl="0" indent="-295275" algn="l" rtl="0">
              <a:lnSpc>
                <a:spcPct val="100000"/>
              </a:lnSpc>
              <a:spcBef>
                <a:spcPts val="0"/>
              </a:spcBef>
              <a:spcAft>
                <a:spcPts val="0"/>
              </a:spcAft>
              <a:buClr>
                <a:srgbClr val="3C4043"/>
              </a:buClr>
              <a:buSzPts val="1050"/>
              <a:buFont typeface="Roboto"/>
              <a:buChar char="●"/>
            </a:pPr>
            <a:r>
              <a:rPr lang="en-US" sz="1050">
                <a:solidFill>
                  <a:srgbClr val="3C4043"/>
                </a:solidFill>
                <a:highlight>
                  <a:srgbClr val="FFFFFF"/>
                </a:highlight>
                <a:latin typeface="Roboto"/>
                <a:ea typeface="Roboto"/>
                <a:cs typeface="Roboto"/>
                <a:sym typeface="Roboto"/>
              </a:rPr>
              <a:t>Franz, N., Garst, B. A., &amp; Gagnon, R. J. (2015). The Cooperative Extension Program Development Model: Adapting to a Changing Context. Journal of Human Sciences and Extension, 3(2). Retrieved from</a:t>
            </a:r>
            <a:endParaRPr/>
          </a:p>
        </p:txBody>
      </p:sp>
      <p:sp>
        <p:nvSpPr>
          <p:cNvPr id="151" name="Google Shape;151;g12475ed598a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Patience In the first step of the process we conducted a needs assessment of teachers and faculty and used this information to align the content for pre-service and faculty. Needs were bridging, phonics, group work, classroom routines, effective feedback and oral langauge.  </a:t>
            </a:r>
            <a:endParaRPr/>
          </a:p>
        </p:txBody>
      </p:sp>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2475ed598a_0_6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Patience : The next step was sharing materials we would need to ensure coherence and alignment. These materials consisted of the Philippine Teacher Professional Standards, DepEd policies, MTB-MLE, Balanced Literacy Instruction,  and past teacher professional development (ELLN), and the direct or explicitly instruction methods.</a:t>
            </a:r>
            <a:endParaRPr/>
          </a:p>
        </p:txBody>
      </p:sp>
      <p:sp>
        <p:nvSpPr>
          <p:cNvPr id="212" name="Google Shape;212;g12475ed598a_0_6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Elaine: The teacher development team had initial face to face meetings in Manila, where they shared needs of teachers and faculty and then outlines and content of the teacher training and faculty development modules. Possible literacy strategies based on teacher and faculty needs were discussed.</a:t>
            </a:r>
            <a:endParaRPr/>
          </a:p>
        </p:txBody>
      </p:sp>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2475ed598a_0_7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a:t>Elaine: This is a selection of some of the agreed upon activities that spanned both content of training for faculty and in-service teachers. </a:t>
            </a:r>
            <a:endParaRPr sz="1800"/>
          </a:p>
          <a:p>
            <a:pPr marL="457200" lvl="0" indent="-342900" algn="l" rtl="0">
              <a:spcBef>
                <a:spcPts val="0"/>
              </a:spcBef>
              <a:spcAft>
                <a:spcPts val="0"/>
              </a:spcAft>
              <a:buSzPts val="1800"/>
              <a:buChar char="●"/>
            </a:pPr>
            <a:r>
              <a:rPr lang="en-US" sz="1800"/>
              <a:t>High leverage practices </a:t>
            </a:r>
            <a:endParaRPr/>
          </a:p>
          <a:p>
            <a:pPr marL="457200" lvl="0" indent="-342900" algn="l" rtl="0">
              <a:spcBef>
                <a:spcPts val="0"/>
              </a:spcBef>
              <a:spcAft>
                <a:spcPts val="0"/>
              </a:spcAft>
              <a:buSzPts val="1800"/>
              <a:buFont typeface="Arial"/>
              <a:buChar char="●"/>
            </a:pPr>
            <a:r>
              <a:rPr lang="en-US" sz="1800">
                <a:latin typeface="Arial"/>
                <a:ea typeface="Arial"/>
                <a:cs typeface="Arial"/>
                <a:sym typeface="Arial"/>
              </a:rPr>
              <a:t>High leverage teaching practices are instructional tasks and activities that powerfully promote learning and are fundamental to skillful teaching. </a:t>
            </a:r>
            <a:endParaRPr sz="180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a:latin typeface="Arial"/>
                <a:ea typeface="Arial"/>
                <a:cs typeface="Arial"/>
                <a:sym typeface="Arial"/>
              </a:rPr>
              <a:t>They require strong content knowledge for teaching and take up ethical practices and a commitment to equity and diversity.</a:t>
            </a:r>
            <a:endParaRPr/>
          </a:p>
          <a:p>
            <a:pPr marL="457200" lvl="0" indent="-228600" algn="l" rtl="0">
              <a:spcBef>
                <a:spcPts val="0"/>
              </a:spcBef>
              <a:spcAft>
                <a:spcPts val="0"/>
              </a:spcAft>
              <a:buClr>
                <a:schemeClr val="dk1"/>
              </a:buClr>
              <a:buSzPts val="1400"/>
              <a:buFont typeface="Arial"/>
              <a:buNone/>
            </a:pPr>
            <a:r>
              <a:rPr lang="en-US" sz="1800">
                <a:solidFill>
                  <a:srgbClr val="222222"/>
                </a:solidFill>
                <a:latin typeface="Arial"/>
                <a:ea typeface="Arial"/>
                <a:cs typeface="Arial"/>
                <a:sym typeface="Arial"/>
              </a:rPr>
              <a:t>Garcia, N., &amp; Shaughnessy, M. (2015, October). High-leverage teaching practices: What, why and how. In </a:t>
            </a:r>
            <a:r>
              <a:rPr lang="en-US" sz="1800" i="1">
                <a:solidFill>
                  <a:srgbClr val="222222"/>
                </a:solidFill>
                <a:latin typeface="Arial"/>
                <a:ea typeface="Arial"/>
                <a:cs typeface="Arial"/>
                <a:sym typeface="Arial"/>
              </a:rPr>
              <a:t>Ohio Confederation of Teacher Education Organizations Meeting</a:t>
            </a:r>
            <a:r>
              <a:rPr lang="en-US" sz="1800">
                <a:solidFill>
                  <a:srgbClr val="222222"/>
                </a:solidFill>
                <a:latin typeface="Arial"/>
                <a:ea typeface="Arial"/>
                <a:cs typeface="Arial"/>
                <a:sym typeface="Arial"/>
              </a:rPr>
              <a:t>.</a:t>
            </a:r>
            <a:endParaRPr/>
          </a:p>
          <a:p>
            <a:pPr marL="457200" lvl="0" indent="-228600" algn="l" rtl="0">
              <a:spcBef>
                <a:spcPts val="0"/>
              </a:spcBef>
              <a:spcAft>
                <a:spcPts val="0"/>
              </a:spcAft>
              <a:buClr>
                <a:schemeClr val="dk1"/>
              </a:buClr>
              <a:buSzPts val="1400"/>
              <a:buFont typeface="Arial"/>
              <a:buNone/>
            </a:pPr>
            <a:br>
              <a:rPr lang="en-US"/>
            </a:br>
            <a:endParaRPr/>
          </a:p>
          <a:p>
            <a:pPr marL="0" lvl="0" indent="0" algn="l" rtl="0">
              <a:spcBef>
                <a:spcPts val="0"/>
              </a:spcBef>
              <a:spcAft>
                <a:spcPts val="0"/>
              </a:spcAft>
              <a:buNone/>
            </a:pPr>
            <a:endParaRPr/>
          </a:p>
        </p:txBody>
      </p:sp>
      <p:sp>
        <p:nvSpPr>
          <p:cNvPr id="243" name="Google Shape;243;g12475ed598a_0_7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2" name="Google Shape;22;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3" name="Google Shape;2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 name="Google Shape;29;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1" name="Google Shape;4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a:spLocks noGrp="1"/>
          </p:cNvSpPr>
          <p:nvPr>
            <p:ph type="pic" idx="2"/>
          </p:nvPr>
        </p:nvSpPr>
        <p:spPr>
          <a:xfrm>
            <a:off x="1792288" y="612775"/>
            <a:ext cx="5486400" cy="4114800"/>
          </a:xfrm>
          <a:prstGeom prst="rect">
            <a:avLst/>
          </a:prstGeom>
          <a:noFill/>
          <a:ln>
            <a:noFill/>
          </a:ln>
        </p:spPr>
      </p:sp>
      <p:sp>
        <p:nvSpPr>
          <p:cNvPr id="68" name="Google Shape;68;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jp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p:nvPr/>
        </p:nvSpPr>
        <p:spPr>
          <a:xfrm>
            <a:off x="4019143" y="-96726"/>
            <a:ext cx="14072732" cy="8059089"/>
          </a:xfrm>
          <a:custGeom>
            <a:avLst/>
            <a:gdLst/>
            <a:ahLst/>
            <a:cxnLst/>
            <a:rect l="l" t="t" r="r" b="b"/>
            <a:pathLst>
              <a:path w="6346215" h="1783971" extrusionOk="0">
                <a:moveTo>
                  <a:pt x="0" y="0"/>
                </a:moveTo>
                <a:lnTo>
                  <a:pt x="6346215" y="0"/>
                </a:lnTo>
                <a:lnTo>
                  <a:pt x="6346215" y="1783971"/>
                </a:lnTo>
                <a:lnTo>
                  <a:pt x="0" y="1783971"/>
                </a:lnTo>
                <a:close/>
              </a:path>
            </a:pathLst>
          </a:custGeom>
          <a:solidFill>
            <a:srgbClr val="002F6C"/>
          </a:solidFill>
          <a:ln>
            <a:noFill/>
          </a:ln>
        </p:spPr>
      </p:sp>
      <p:cxnSp>
        <p:nvCxnSpPr>
          <p:cNvPr id="90" name="Google Shape;90;p4"/>
          <p:cNvCxnSpPr/>
          <p:nvPr/>
        </p:nvCxnSpPr>
        <p:spPr>
          <a:xfrm>
            <a:off x="0" y="9058445"/>
            <a:ext cx="5524770" cy="0"/>
          </a:xfrm>
          <a:prstGeom prst="straightConnector1">
            <a:avLst/>
          </a:prstGeom>
          <a:noFill/>
          <a:ln w="76200" cap="flat" cmpd="sng">
            <a:solidFill>
              <a:srgbClr val="C50C31"/>
            </a:solidFill>
            <a:prstDash val="solid"/>
            <a:round/>
            <a:headEnd type="none" w="sm" len="sm"/>
            <a:tailEnd type="none" w="sm" len="sm"/>
          </a:ln>
        </p:spPr>
      </p:cxnSp>
      <p:sp>
        <p:nvSpPr>
          <p:cNvPr id="91" name="Google Shape;91;p4"/>
          <p:cNvSpPr txBox="1"/>
          <p:nvPr/>
        </p:nvSpPr>
        <p:spPr>
          <a:xfrm>
            <a:off x="18939750" y="1189346"/>
            <a:ext cx="2293800" cy="11649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7568"/>
              <a:buFont typeface="Arial"/>
              <a:buNone/>
            </a:pPr>
            <a:r>
              <a:rPr lang="en-US" sz="7568" b="1" i="0" u="none" strike="noStrike" cap="none">
                <a:solidFill>
                  <a:srgbClr val="FFFFFF"/>
                </a:solidFill>
                <a:latin typeface="Gill Sans"/>
                <a:ea typeface="Gill Sans"/>
                <a:cs typeface="Gill Sans"/>
                <a:sym typeface="Gill Sans"/>
              </a:rPr>
              <a:t>1</a:t>
            </a:r>
            <a:endParaRPr sz="1400" b="0" i="0" u="none" strike="noStrike" cap="none">
              <a:solidFill>
                <a:srgbClr val="000000"/>
              </a:solidFill>
              <a:latin typeface="Arial"/>
              <a:ea typeface="Arial"/>
              <a:cs typeface="Arial"/>
              <a:sym typeface="Arial"/>
            </a:endParaRPr>
          </a:p>
        </p:txBody>
      </p:sp>
      <p:sp>
        <p:nvSpPr>
          <p:cNvPr id="92" name="Google Shape;92;p4"/>
          <p:cNvSpPr txBox="1"/>
          <p:nvPr/>
        </p:nvSpPr>
        <p:spPr>
          <a:xfrm>
            <a:off x="7346775" y="730663"/>
            <a:ext cx="10243500" cy="6603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5000" b="1" i="0" u="none" strike="noStrike" cap="none">
                <a:solidFill>
                  <a:schemeClr val="lt1"/>
                </a:solidFill>
                <a:latin typeface="Gill Sans"/>
                <a:ea typeface="Gill Sans"/>
                <a:cs typeface="Gill Sans"/>
                <a:sym typeface="Gill Sans"/>
              </a:rPr>
              <a:t>COLLABORATING FOR SUSTAINABLE </a:t>
            </a:r>
            <a:endParaRPr sz="5000" b="1"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r>
              <a:rPr lang="en-US" sz="5000" b="1" i="0" u="none" strike="noStrike" cap="none">
                <a:solidFill>
                  <a:schemeClr val="lt1"/>
                </a:solidFill>
                <a:latin typeface="Gill Sans"/>
                <a:ea typeface="Gill Sans"/>
                <a:cs typeface="Gill Sans"/>
                <a:sym typeface="Gill Sans"/>
              </a:rPr>
              <a:t>TEACHER DEVELOPMENT IN THE EARLY PRIMARY GRADES </a:t>
            </a:r>
            <a:r>
              <a:rPr lang="en-US" sz="5000" b="0" i="0" u="none" strike="noStrike" cap="none">
                <a:solidFill>
                  <a:schemeClr val="lt1"/>
                </a:solidFill>
                <a:latin typeface="Gill Sans"/>
                <a:ea typeface="Gill Sans"/>
                <a:cs typeface="Gill Sans"/>
                <a:sym typeface="Gill Sans"/>
              </a:rPr>
              <a:t> </a:t>
            </a:r>
            <a:endParaRPr sz="5000"/>
          </a:p>
          <a:p>
            <a:pPr marL="0" marR="0" lvl="0" indent="0" algn="ctr" rtl="0">
              <a:lnSpc>
                <a:spcPct val="100000"/>
              </a:lnSpc>
              <a:spcBef>
                <a:spcPts val="0"/>
              </a:spcBef>
              <a:spcAft>
                <a:spcPts val="0"/>
              </a:spcAft>
              <a:buClr>
                <a:srgbClr val="000000"/>
              </a:buClr>
              <a:buSzPts val="3600"/>
              <a:buFont typeface="Arial"/>
              <a:buNone/>
            </a:pPr>
            <a:endParaRPr sz="50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r>
              <a:rPr lang="en-US" sz="3600">
                <a:solidFill>
                  <a:schemeClr val="lt1"/>
                </a:solidFill>
                <a:latin typeface="Gill Sans"/>
                <a:ea typeface="Gill Sans"/>
                <a:cs typeface="Gill Sans"/>
                <a:sym typeface="Gill Sans"/>
              </a:rPr>
              <a:t>Armida Elaine Umali-Trinos, M.Ed</a:t>
            </a:r>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lt1"/>
                </a:solidFill>
                <a:latin typeface="Gill Sans"/>
                <a:ea typeface="Gill Sans"/>
                <a:cs typeface="Gill Sans"/>
                <a:sym typeface="Gill Sans"/>
              </a:rPr>
              <a:t>Patience A. Sowa, Ph.D</a:t>
            </a:r>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3600"/>
              <a:buFont typeface="Arial"/>
              <a:buNone/>
            </a:pPr>
            <a:r>
              <a:rPr lang="en-US" sz="3500" b="0" i="0" u="none" strike="noStrike" cap="none">
                <a:solidFill>
                  <a:schemeClr val="lt1"/>
                </a:solidFill>
                <a:latin typeface="Gill Sans"/>
                <a:ea typeface="Gill Sans"/>
                <a:cs typeface="Gill Sans"/>
                <a:sym typeface="Gill Sans"/>
              </a:rPr>
              <a:t>CIES, April </a:t>
            </a:r>
            <a:r>
              <a:rPr lang="en-US" sz="3500">
                <a:solidFill>
                  <a:schemeClr val="lt1"/>
                </a:solidFill>
                <a:latin typeface="Gill Sans"/>
                <a:ea typeface="Gill Sans"/>
                <a:cs typeface="Gill Sans"/>
                <a:sym typeface="Gill Sans"/>
              </a:rPr>
              <a:t>18</a:t>
            </a:r>
            <a:r>
              <a:rPr lang="en-US" sz="3500" b="0" i="0" u="none" strike="noStrike" cap="none" baseline="30000">
                <a:solidFill>
                  <a:schemeClr val="lt1"/>
                </a:solidFill>
                <a:latin typeface="Gill Sans"/>
                <a:ea typeface="Gill Sans"/>
                <a:cs typeface="Gill Sans"/>
                <a:sym typeface="Gill Sans"/>
              </a:rPr>
              <a:t>th</a:t>
            </a:r>
            <a:r>
              <a:rPr lang="en-US" sz="3500" b="0" i="0" u="none" strike="noStrike" cap="none">
                <a:solidFill>
                  <a:schemeClr val="lt1"/>
                </a:solidFill>
                <a:latin typeface="Gill Sans"/>
                <a:ea typeface="Gill Sans"/>
                <a:cs typeface="Gill Sans"/>
                <a:sym typeface="Gill Sans"/>
              </a:rPr>
              <a:t> 2022</a:t>
            </a:r>
            <a:endParaRPr sz="1300" b="0" i="0" u="none" strike="noStrike" cap="none">
              <a:solidFill>
                <a:srgbClr val="000000"/>
              </a:solidFill>
              <a:latin typeface="Arial"/>
              <a:ea typeface="Arial"/>
              <a:cs typeface="Arial"/>
              <a:sym typeface="Arial"/>
            </a:endParaRPr>
          </a:p>
        </p:txBody>
      </p:sp>
      <p:sp>
        <p:nvSpPr>
          <p:cNvPr id="93" name="Google Shape;93;p4"/>
          <p:cNvSpPr txBox="1"/>
          <p:nvPr/>
        </p:nvSpPr>
        <p:spPr>
          <a:xfrm>
            <a:off x="7346775" y="4520617"/>
            <a:ext cx="3760800" cy="432106"/>
          </a:xfrm>
          <a:prstGeom prst="rect">
            <a:avLst/>
          </a:prstGeom>
          <a:noFill/>
          <a:ln>
            <a:noFill/>
          </a:ln>
        </p:spPr>
        <p:txBody>
          <a:bodyPr spcFirstLastPara="1" wrap="square" lIns="0" tIns="0" rIns="0" bIns="0" anchor="t" anchorCtr="0">
            <a:spAutoFit/>
          </a:bodyPr>
          <a:lstStyle/>
          <a:p>
            <a:pPr marL="0" marR="0" lvl="0" indent="0" algn="l" rtl="0">
              <a:lnSpc>
                <a:spcPct val="116666"/>
              </a:lnSpc>
              <a:spcBef>
                <a:spcPts val="0"/>
              </a:spcBef>
              <a:spcAft>
                <a:spcPts val="0"/>
              </a:spcAft>
              <a:buClr>
                <a:srgbClr val="000000"/>
              </a:buClr>
              <a:buSzPts val="2400"/>
              <a:buFont typeface="Arial"/>
              <a:buNone/>
            </a:pPr>
            <a:r>
              <a:rPr lang="en-US" sz="2400" b="1" i="0" u="none" strike="noStrike" cap="none">
                <a:solidFill>
                  <a:srgbClr val="000000"/>
                </a:solidFill>
                <a:latin typeface="Gill Sans"/>
                <a:ea typeface="Gill Sans"/>
                <a:cs typeface="Gill Sans"/>
                <a:sym typeface="Gill Sans"/>
              </a:rPr>
              <a:t>2</a:t>
            </a:r>
            <a:endParaRPr sz="1400" b="0" i="0" u="none" strike="noStrike" cap="none">
              <a:solidFill>
                <a:srgbClr val="000000"/>
              </a:solidFill>
              <a:latin typeface="Arial"/>
              <a:ea typeface="Arial"/>
              <a:cs typeface="Arial"/>
              <a:sym typeface="Arial"/>
            </a:endParaRPr>
          </a:p>
        </p:txBody>
      </p:sp>
      <p:sp>
        <p:nvSpPr>
          <p:cNvPr id="94" name="Google Shape;94;p4"/>
          <p:cNvSpPr txBox="1"/>
          <p:nvPr/>
        </p:nvSpPr>
        <p:spPr>
          <a:xfrm>
            <a:off x="7346785" y="4305300"/>
            <a:ext cx="4540500" cy="215400"/>
          </a:xfrm>
          <a:prstGeom prst="rect">
            <a:avLst/>
          </a:prstGeom>
          <a:noFill/>
          <a:ln>
            <a:noFill/>
          </a:ln>
        </p:spPr>
        <p:txBody>
          <a:bodyPr spcFirstLastPara="1" wrap="square" lIns="0" tIns="0" rIns="0" bIns="0" anchor="t" anchorCtr="0">
            <a:spAutoFit/>
          </a:bodyPr>
          <a:lstStyle/>
          <a:p>
            <a:pPr marL="0" marR="0" lvl="0" indent="0" algn="l" rtl="0">
              <a:lnSpc>
                <a:spcPct val="116666"/>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
          <p:cNvSpPr txBox="1"/>
          <p:nvPr/>
        </p:nvSpPr>
        <p:spPr>
          <a:xfrm>
            <a:off x="19459073" y="5860659"/>
            <a:ext cx="8107911"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Gill Sans"/>
              <a:ea typeface="Gill Sans"/>
              <a:cs typeface="Gill Sans"/>
              <a:sym typeface="Gill Sans"/>
            </a:endParaRPr>
          </a:p>
        </p:txBody>
      </p:sp>
      <p:pic>
        <p:nvPicPr>
          <p:cNvPr id="96" name="Google Shape;96;p4" descr="A picture containing text, indoor, person&#10;&#10;Description automatically generated"/>
          <p:cNvPicPr preferRelativeResize="0"/>
          <p:nvPr/>
        </p:nvPicPr>
        <p:blipFill rotWithShape="1">
          <a:blip r:embed="rId3">
            <a:alphaModFix/>
          </a:blip>
          <a:srcRect l="9210" r="24621"/>
          <a:stretch/>
        </p:blipFill>
        <p:spPr>
          <a:xfrm>
            <a:off x="0" y="-96725"/>
            <a:ext cx="7010400" cy="8059102"/>
          </a:xfrm>
          <a:prstGeom prst="rect">
            <a:avLst/>
          </a:prstGeom>
          <a:noFill/>
          <a:ln>
            <a:noFill/>
          </a:ln>
        </p:spPr>
      </p:pic>
      <p:grpSp>
        <p:nvGrpSpPr>
          <p:cNvPr id="97" name="Google Shape;97;p4"/>
          <p:cNvGrpSpPr/>
          <p:nvPr/>
        </p:nvGrpSpPr>
        <p:grpSpPr>
          <a:xfrm>
            <a:off x="364359" y="9142200"/>
            <a:ext cx="17328548" cy="1036107"/>
            <a:chOff x="364359" y="9142200"/>
            <a:chExt cx="17328548" cy="1036107"/>
          </a:xfrm>
        </p:grpSpPr>
        <p:pic>
          <p:nvPicPr>
            <p:cNvPr id="98" name="Google Shape;98;p4"/>
            <p:cNvPicPr preferRelativeResize="0"/>
            <p:nvPr/>
          </p:nvPicPr>
          <p:blipFill rotWithShape="1">
            <a:blip r:embed="rId4">
              <a:alphaModFix/>
            </a:blip>
            <a:srcRect/>
            <a:stretch/>
          </p:blipFill>
          <p:spPr>
            <a:xfrm>
              <a:off x="7162800" y="9479330"/>
              <a:ext cx="5809598" cy="350821"/>
            </a:xfrm>
            <a:prstGeom prst="rect">
              <a:avLst/>
            </a:prstGeom>
            <a:noFill/>
            <a:ln>
              <a:noFill/>
            </a:ln>
          </p:spPr>
        </p:pic>
        <p:pic>
          <p:nvPicPr>
            <p:cNvPr id="99" name="Google Shape;99;p4"/>
            <p:cNvPicPr preferRelativeResize="0"/>
            <p:nvPr/>
          </p:nvPicPr>
          <p:blipFill rotWithShape="1">
            <a:blip r:embed="rId5">
              <a:alphaModFix/>
            </a:blip>
            <a:srcRect/>
            <a:stretch/>
          </p:blipFill>
          <p:spPr>
            <a:xfrm>
              <a:off x="364359" y="9254380"/>
              <a:ext cx="1310180" cy="668737"/>
            </a:xfrm>
            <a:prstGeom prst="rect">
              <a:avLst/>
            </a:prstGeom>
            <a:noFill/>
            <a:ln>
              <a:noFill/>
            </a:ln>
          </p:spPr>
        </p:pic>
        <p:pic>
          <p:nvPicPr>
            <p:cNvPr id="100" name="Google Shape;100;p4"/>
            <p:cNvPicPr preferRelativeResize="0"/>
            <p:nvPr/>
          </p:nvPicPr>
          <p:blipFill rotWithShape="1">
            <a:blip r:embed="rId6">
              <a:alphaModFix/>
            </a:blip>
            <a:srcRect/>
            <a:stretch/>
          </p:blipFill>
          <p:spPr>
            <a:xfrm>
              <a:off x="1596920" y="9142200"/>
              <a:ext cx="2663513" cy="1036107"/>
            </a:xfrm>
            <a:prstGeom prst="rect">
              <a:avLst/>
            </a:prstGeom>
            <a:noFill/>
            <a:ln>
              <a:noFill/>
            </a:ln>
          </p:spPr>
        </p:pic>
        <p:pic>
          <p:nvPicPr>
            <p:cNvPr id="101" name="Google Shape;101;p4"/>
            <p:cNvPicPr preferRelativeResize="0"/>
            <p:nvPr/>
          </p:nvPicPr>
          <p:blipFill rotWithShape="1">
            <a:blip r:embed="rId7">
              <a:alphaModFix/>
            </a:blip>
            <a:srcRect/>
            <a:stretch/>
          </p:blipFill>
          <p:spPr>
            <a:xfrm>
              <a:off x="4354104" y="9442784"/>
              <a:ext cx="1072148" cy="446106"/>
            </a:xfrm>
            <a:prstGeom prst="rect">
              <a:avLst/>
            </a:prstGeom>
            <a:noFill/>
            <a:ln>
              <a:noFill/>
            </a:ln>
          </p:spPr>
        </p:pic>
        <p:pic>
          <p:nvPicPr>
            <p:cNvPr id="102" name="Google Shape;102;p4" descr="Logo&#10;&#10;Description automatically generated"/>
            <p:cNvPicPr preferRelativeResize="0"/>
            <p:nvPr/>
          </p:nvPicPr>
          <p:blipFill rotWithShape="1">
            <a:blip r:embed="rId8">
              <a:alphaModFix/>
            </a:blip>
            <a:srcRect/>
            <a:stretch/>
          </p:blipFill>
          <p:spPr>
            <a:xfrm>
              <a:off x="15689252" y="9284365"/>
              <a:ext cx="2003655" cy="73467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245b62a9f9_3_4"/>
          <p:cNvSpPr/>
          <p:nvPr/>
        </p:nvSpPr>
        <p:spPr>
          <a:xfrm>
            <a:off x="0" y="2998725"/>
            <a:ext cx="18290860" cy="7291908"/>
          </a:xfrm>
          <a:custGeom>
            <a:avLst/>
            <a:gdLst/>
            <a:ahLst/>
            <a:cxnLst/>
            <a:rect l="l" t="t" r="r" b="b"/>
            <a:pathLst>
              <a:path w="8248415" h="1934193" extrusionOk="0">
                <a:moveTo>
                  <a:pt x="0" y="0"/>
                </a:moveTo>
                <a:lnTo>
                  <a:pt x="8248415" y="0"/>
                </a:lnTo>
                <a:lnTo>
                  <a:pt x="8248415" y="1934193"/>
                </a:lnTo>
                <a:lnTo>
                  <a:pt x="0" y="1934193"/>
                </a:lnTo>
                <a:close/>
              </a:path>
            </a:pathLst>
          </a:custGeom>
          <a:solidFill>
            <a:srgbClr val="002F6C"/>
          </a:solidFill>
          <a:ln>
            <a:noFill/>
          </a:ln>
        </p:spPr>
      </p:sp>
      <p:sp>
        <p:nvSpPr>
          <p:cNvPr id="272" name="Google Shape;272;g1245b62a9f9_3_4"/>
          <p:cNvSpPr txBox="1"/>
          <p:nvPr/>
        </p:nvSpPr>
        <p:spPr>
          <a:xfrm>
            <a:off x="358314" y="1836525"/>
            <a:ext cx="9953700" cy="1162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150" b="1">
                <a:solidFill>
                  <a:srgbClr val="002F6C"/>
                </a:solidFill>
                <a:latin typeface="Gill Sans"/>
                <a:ea typeface="Gill Sans"/>
                <a:cs typeface="Gill Sans"/>
                <a:sym typeface="Gill Sans"/>
              </a:rPr>
              <a:t>Implementation Highlights  </a:t>
            </a:r>
            <a:endParaRPr sz="800"/>
          </a:p>
          <a:p>
            <a:pPr marL="0" marR="0" lvl="0" indent="0" algn="l" rtl="0">
              <a:spcBef>
                <a:spcPts val="0"/>
              </a:spcBef>
              <a:spcAft>
                <a:spcPts val="0"/>
              </a:spcAft>
              <a:buNone/>
            </a:pPr>
            <a:endParaRPr/>
          </a:p>
        </p:txBody>
      </p:sp>
      <p:sp>
        <p:nvSpPr>
          <p:cNvPr id="273" name="Google Shape;273;g1245b62a9f9_3_4"/>
          <p:cNvSpPr txBox="1"/>
          <p:nvPr/>
        </p:nvSpPr>
        <p:spPr>
          <a:xfrm>
            <a:off x="139250" y="3181325"/>
            <a:ext cx="10971000" cy="6926700"/>
          </a:xfrm>
          <a:prstGeom prst="rect">
            <a:avLst/>
          </a:prstGeom>
          <a:noFill/>
          <a:ln>
            <a:noFill/>
          </a:ln>
        </p:spPr>
        <p:txBody>
          <a:bodyPr spcFirstLastPara="1" wrap="square" lIns="0" tIns="0" rIns="0" bIns="0" anchor="t" anchorCtr="0">
            <a:spAutoFit/>
          </a:bodyPr>
          <a:lstStyle/>
          <a:p>
            <a:pPr marL="914400" lvl="1" indent="-419100" algn="l" rtl="0">
              <a:lnSpc>
                <a:spcPct val="100000"/>
              </a:lnSpc>
              <a:spcBef>
                <a:spcPts val="0"/>
              </a:spcBef>
              <a:spcAft>
                <a:spcPts val="0"/>
              </a:spcAft>
              <a:buClr>
                <a:schemeClr val="lt1"/>
              </a:buClr>
              <a:buSzPts val="3000"/>
              <a:buChar char="❏"/>
            </a:pPr>
            <a:r>
              <a:rPr lang="en-US" sz="3000">
                <a:solidFill>
                  <a:schemeClr val="lt1"/>
                </a:solidFill>
              </a:rPr>
              <a:t>Chapters for In-Service training modules and pre-service modules were co-developed with partners, contextualization of content/design </a:t>
            </a:r>
            <a:endParaRPr sz="3000">
              <a:solidFill>
                <a:schemeClr val="lt1"/>
              </a:solidFill>
            </a:endParaRPr>
          </a:p>
          <a:p>
            <a:pPr marL="914400" lvl="1" indent="-419100" algn="l" rtl="0">
              <a:lnSpc>
                <a:spcPct val="100000"/>
              </a:lnSpc>
              <a:spcBef>
                <a:spcPts val="0"/>
              </a:spcBef>
              <a:spcAft>
                <a:spcPts val="0"/>
              </a:spcAft>
              <a:buClr>
                <a:schemeClr val="lt1"/>
              </a:buClr>
              <a:buSzPts val="3000"/>
              <a:buChar char="❏"/>
            </a:pPr>
            <a:r>
              <a:rPr lang="en-US" sz="3000">
                <a:solidFill>
                  <a:schemeClr val="lt1"/>
                </a:solidFill>
              </a:rPr>
              <a:t>Emphasis on opportunities for practice – hands-on experience of literacy strategies (i.e. scaffolding, demo teaching, microteaching) </a:t>
            </a:r>
            <a:endParaRPr sz="3000">
              <a:solidFill>
                <a:schemeClr val="lt1"/>
              </a:solidFill>
            </a:endParaRPr>
          </a:p>
          <a:p>
            <a:pPr marL="914400" lvl="0" indent="0" algn="l" rtl="0">
              <a:lnSpc>
                <a:spcPct val="100000"/>
              </a:lnSpc>
              <a:spcBef>
                <a:spcPts val="0"/>
              </a:spcBef>
              <a:spcAft>
                <a:spcPts val="0"/>
              </a:spcAft>
              <a:buNone/>
            </a:pPr>
            <a:endParaRPr sz="3000">
              <a:solidFill>
                <a:schemeClr val="lt1"/>
              </a:solidFill>
            </a:endParaRPr>
          </a:p>
          <a:p>
            <a:pPr marL="914400" lvl="1" indent="-419100" algn="l" rtl="0">
              <a:lnSpc>
                <a:spcPct val="100000"/>
              </a:lnSpc>
              <a:spcBef>
                <a:spcPts val="0"/>
              </a:spcBef>
              <a:spcAft>
                <a:spcPts val="0"/>
              </a:spcAft>
              <a:buClr>
                <a:schemeClr val="lt1"/>
              </a:buClr>
              <a:buSzPts val="3000"/>
              <a:buChar char="❏"/>
            </a:pPr>
            <a:r>
              <a:rPr lang="en-US" sz="3000">
                <a:solidFill>
                  <a:schemeClr val="lt1"/>
                </a:solidFill>
              </a:rPr>
              <a:t>Challenges Encountered </a:t>
            </a:r>
            <a:endParaRPr sz="3000">
              <a:solidFill>
                <a:schemeClr val="dk1"/>
              </a:solidFill>
            </a:endParaRPr>
          </a:p>
          <a:p>
            <a:pPr marL="914400" lvl="0" indent="-419100" algn="l" rtl="0">
              <a:lnSpc>
                <a:spcPct val="100000"/>
              </a:lnSpc>
              <a:spcBef>
                <a:spcPts val="0"/>
              </a:spcBef>
              <a:spcAft>
                <a:spcPts val="0"/>
              </a:spcAft>
              <a:buClr>
                <a:schemeClr val="lt1"/>
              </a:buClr>
              <a:buSzPts val="3000"/>
              <a:buChar char="●"/>
            </a:pPr>
            <a:r>
              <a:rPr lang="en-US" sz="3000">
                <a:solidFill>
                  <a:schemeClr val="lt1"/>
                </a:solidFill>
              </a:rPr>
              <a:t>Use of early grade reading materials in the MT were limited, due to slow approval process to clear open access</a:t>
            </a:r>
            <a:endParaRPr sz="3000">
              <a:solidFill>
                <a:schemeClr val="lt1"/>
              </a:solidFill>
            </a:endParaRPr>
          </a:p>
          <a:p>
            <a:pPr marL="914400" lvl="0" indent="-419100" algn="l" rtl="0">
              <a:lnSpc>
                <a:spcPct val="100000"/>
              </a:lnSpc>
              <a:spcBef>
                <a:spcPts val="0"/>
              </a:spcBef>
              <a:spcAft>
                <a:spcPts val="0"/>
              </a:spcAft>
              <a:buClr>
                <a:schemeClr val="lt1"/>
              </a:buClr>
              <a:buSzPts val="3000"/>
              <a:buChar char="●"/>
            </a:pPr>
            <a:r>
              <a:rPr lang="en-US" sz="3000">
                <a:solidFill>
                  <a:schemeClr val="lt1"/>
                </a:solidFill>
              </a:rPr>
              <a:t>Shift to online/remote learning - pared down literacy strategies, some best done F2F </a:t>
            </a:r>
            <a:endParaRPr sz="3000">
              <a:solidFill>
                <a:schemeClr val="dk1"/>
              </a:solidFill>
            </a:endParaRPr>
          </a:p>
          <a:p>
            <a:pPr marL="914400" lvl="0" indent="-419100" algn="l" rtl="0">
              <a:lnSpc>
                <a:spcPct val="100000"/>
              </a:lnSpc>
              <a:spcBef>
                <a:spcPts val="0"/>
              </a:spcBef>
              <a:spcAft>
                <a:spcPts val="0"/>
              </a:spcAft>
              <a:buClr>
                <a:schemeClr val="lt1"/>
              </a:buClr>
              <a:buSzPts val="3000"/>
              <a:buChar char="●"/>
            </a:pPr>
            <a:r>
              <a:rPr lang="en-US" sz="3000">
                <a:solidFill>
                  <a:schemeClr val="lt1"/>
                </a:solidFill>
              </a:rPr>
              <a:t>Teacher trainings adapted and modified for online learning</a:t>
            </a:r>
            <a:endParaRPr sz="3000">
              <a:solidFill>
                <a:schemeClr val="lt1"/>
              </a:solidFill>
            </a:endParaRPr>
          </a:p>
          <a:p>
            <a:pPr marL="914400" lvl="0" indent="-419100" algn="l" rtl="0">
              <a:lnSpc>
                <a:spcPct val="100000"/>
              </a:lnSpc>
              <a:spcBef>
                <a:spcPts val="0"/>
              </a:spcBef>
              <a:spcAft>
                <a:spcPts val="0"/>
              </a:spcAft>
              <a:buClr>
                <a:schemeClr val="lt1"/>
              </a:buClr>
              <a:buSzPts val="3000"/>
              <a:buChar char="●"/>
            </a:pPr>
            <a:r>
              <a:rPr lang="en-US" sz="3000">
                <a:solidFill>
                  <a:schemeClr val="lt1"/>
                </a:solidFill>
              </a:rPr>
              <a:t>Access and familiarity to tech platforms were limited; additional training for ICT was embedded </a:t>
            </a:r>
            <a:endParaRPr sz="3000">
              <a:solidFill>
                <a:schemeClr val="lt1"/>
              </a:solidFill>
            </a:endParaRPr>
          </a:p>
        </p:txBody>
      </p:sp>
      <p:pic>
        <p:nvPicPr>
          <p:cNvPr id="274" name="Google Shape;274;g1245b62a9f9_3_4"/>
          <p:cNvPicPr preferRelativeResize="0"/>
          <p:nvPr/>
        </p:nvPicPr>
        <p:blipFill rotWithShape="1">
          <a:blip r:embed="rId3">
            <a:alphaModFix/>
          </a:blip>
          <a:srcRect l="34253" t="21239" r="43670" b="24881"/>
          <a:stretch/>
        </p:blipFill>
        <p:spPr>
          <a:xfrm>
            <a:off x="11125200" y="-38100"/>
            <a:ext cx="7292376" cy="10325100"/>
          </a:xfrm>
          <a:prstGeom prst="rect">
            <a:avLst/>
          </a:prstGeom>
          <a:noFill/>
          <a:ln>
            <a:noFill/>
          </a:ln>
        </p:spPr>
      </p:pic>
      <p:sp>
        <p:nvSpPr>
          <p:cNvPr id="275" name="Google Shape;275;g1245b62a9f9_3_4"/>
          <p:cNvSpPr txBox="1"/>
          <p:nvPr/>
        </p:nvSpPr>
        <p:spPr>
          <a:xfrm>
            <a:off x="11125200" y="9790151"/>
            <a:ext cx="13419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lt1"/>
                </a:solidFill>
                <a:latin typeface="Calibri"/>
                <a:ea typeface="Calibri"/>
                <a:cs typeface="Calibri"/>
                <a:sym typeface="Calibri"/>
              </a:rPr>
              <a:t>Photo: Manila Bulletin</a:t>
            </a:r>
            <a:endParaRPr sz="1000">
              <a:solidFill>
                <a:schemeClr val="lt1"/>
              </a:solidFill>
              <a:latin typeface="Calibri"/>
              <a:ea typeface="Calibri"/>
              <a:cs typeface="Calibri"/>
              <a:sym typeface="Calibri"/>
            </a:endParaRPr>
          </a:p>
        </p:txBody>
      </p:sp>
      <p:grpSp>
        <p:nvGrpSpPr>
          <p:cNvPr id="276" name="Google Shape;276;g1245b62a9f9_3_4"/>
          <p:cNvGrpSpPr/>
          <p:nvPr/>
        </p:nvGrpSpPr>
        <p:grpSpPr>
          <a:xfrm>
            <a:off x="139244" y="127189"/>
            <a:ext cx="10391827" cy="1279062"/>
            <a:chOff x="139244" y="127189"/>
            <a:chExt cx="10391827" cy="1279062"/>
          </a:xfrm>
        </p:grpSpPr>
        <p:pic>
          <p:nvPicPr>
            <p:cNvPr id="277" name="Google Shape;277;g1245b62a9f9_3_4"/>
            <p:cNvPicPr preferRelativeResize="0"/>
            <p:nvPr/>
          </p:nvPicPr>
          <p:blipFill rotWithShape="1">
            <a:blip r:embed="rId4">
              <a:alphaModFix/>
            </a:blip>
            <a:srcRect/>
            <a:stretch/>
          </p:blipFill>
          <p:spPr>
            <a:xfrm>
              <a:off x="139244" y="1055430"/>
              <a:ext cx="5809597" cy="350821"/>
            </a:xfrm>
            <a:prstGeom prst="rect">
              <a:avLst/>
            </a:prstGeom>
            <a:noFill/>
            <a:ln>
              <a:noFill/>
            </a:ln>
          </p:spPr>
        </p:pic>
        <p:pic>
          <p:nvPicPr>
            <p:cNvPr id="278" name="Google Shape;278;g1245b62a9f9_3_4"/>
            <p:cNvPicPr preferRelativeResize="0"/>
            <p:nvPr/>
          </p:nvPicPr>
          <p:blipFill rotWithShape="1">
            <a:blip r:embed="rId5">
              <a:alphaModFix/>
            </a:blip>
            <a:srcRect/>
            <a:stretch/>
          </p:blipFill>
          <p:spPr>
            <a:xfrm>
              <a:off x="479726" y="239369"/>
              <a:ext cx="1310180" cy="668737"/>
            </a:xfrm>
            <a:prstGeom prst="rect">
              <a:avLst/>
            </a:prstGeom>
            <a:noFill/>
            <a:ln>
              <a:noFill/>
            </a:ln>
          </p:spPr>
        </p:pic>
        <p:pic>
          <p:nvPicPr>
            <p:cNvPr id="279" name="Google Shape;279;g1245b62a9f9_3_4"/>
            <p:cNvPicPr preferRelativeResize="0"/>
            <p:nvPr/>
          </p:nvPicPr>
          <p:blipFill rotWithShape="1">
            <a:blip r:embed="rId6">
              <a:alphaModFix/>
            </a:blip>
            <a:srcRect/>
            <a:stretch/>
          </p:blipFill>
          <p:spPr>
            <a:xfrm>
              <a:off x="1712287" y="127189"/>
              <a:ext cx="2663512" cy="1036107"/>
            </a:xfrm>
            <a:prstGeom prst="rect">
              <a:avLst/>
            </a:prstGeom>
            <a:noFill/>
            <a:ln>
              <a:noFill/>
            </a:ln>
          </p:spPr>
        </p:pic>
        <p:pic>
          <p:nvPicPr>
            <p:cNvPr id="280" name="Google Shape;280;g1245b62a9f9_3_4"/>
            <p:cNvPicPr preferRelativeResize="0"/>
            <p:nvPr/>
          </p:nvPicPr>
          <p:blipFill rotWithShape="1">
            <a:blip r:embed="rId7">
              <a:alphaModFix/>
            </a:blip>
            <a:srcRect/>
            <a:stretch/>
          </p:blipFill>
          <p:spPr>
            <a:xfrm>
              <a:off x="4469471" y="427773"/>
              <a:ext cx="1072148" cy="446106"/>
            </a:xfrm>
            <a:prstGeom prst="rect">
              <a:avLst/>
            </a:prstGeom>
            <a:noFill/>
            <a:ln>
              <a:noFill/>
            </a:ln>
          </p:spPr>
        </p:pic>
        <p:pic>
          <p:nvPicPr>
            <p:cNvPr id="281" name="Google Shape;281;g1245b62a9f9_3_4" descr="Logo&#10;&#10;Description automatically generated"/>
            <p:cNvPicPr preferRelativeResize="0"/>
            <p:nvPr/>
          </p:nvPicPr>
          <p:blipFill rotWithShape="1">
            <a:blip r:embed="rId8">
              <a:alphaModFix/>
            </a:blip>
            <a:srcRect/>
            <a:stretch/>
          </p:blipFill>
          <p:spPr>
            <a:xfrm>
              <a:off x="8874915" y="300849"/>
              <a:ext cx="1656156" cy="607257"/>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4"/>
          <p:cNvSpPr/>
          <p:nvPr/>
        </p:nvSpPr>
        <p:spPr>
          <a:xfrm>
            <a:off x="-2081875" y="161876"/>
            <a:ext cx="17707833" cy="2331957"/>
          </a:xfrm>
          <a:custGeom>
            <a:avLst/>
            <a:gdLst/>
            <a:ahLst/>
            <a:cxnLst/>
            <a:rect l="l" t="t" r="r" b="b"/>
            <a:pathLst>
              <a:path w="8058172" h="1144519" extrusionOk="0">
                <a:moveTo>
                  <a:pt x="0" y="0"/>
                </a:moveTo>
                <a:lnTo>
                  <a:pt x="8058172" y="0"/>
                </a:lnTo>
                <a:lnTo>
                  <a:pt x="8058172" y="1144519"/>
                </a:lnTo>
                <a:lnTo>
                  <a:pt x="0" y="1144519"/>
                </a:lnTo>
                <a:close/>
              </a:path>
            </a:pathLst>
          </a:custGeom>
          <a:solidFill>
            <a:srgbClr val="002F6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287" name="Google Shape;287;p14"/>
          <p:cNvCxnSpPr/>
          <p:nvPr/>
        </p:nvCxnSpPr>
        <p:spPr>
          <a:xfrm>
            <a:off x="6274778" y="1847553"/>
            <a:ext cx="7107900" cy="0"/>
          </a:xfrm>
          <a:prstGeom prst="straightConnector1">
            <a:avLst/>
          </a:prstGeom>
          <a:noFill/>
          <a:ln w="85725" cap="flat" cmpd="sng">
            <a:solidFill>
              <a:srgbClr val="FFFFFF"/>
            </a:solidFill>
            <a:prstDash val="solid"/>
            <a:round/>
            <a:headEnd type="none" w="sm" len="sm"/>
            <a:tailEnd type="none" w="sm" len="sm"/>
          </a:ln>
        </p:spPr>
      </p:cxnSp>
      <p:sp>
        <p:nvSpPr>
          <p:cNvPr id="288" name="Google Shape;288;p14"/>
          <p:cNvSpPr txBox="1"/>
          <p:nvPr/>
        </p:nvSpPr>
        <p:spPr>
          <a:xfrm>
            <a:off x="364350" y="808653"/>
            <a:ext cx="7895100" cy="1038900"/>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Clr>
                <a:srgbClr val="000000"/>
              </a:buClr>
              <a:buSzPts val="6749"/>
              <a:buFont typeface="Arial"/>
              <a:buNone/>
            </a:pPr>
            <a:r>
              <a:rPr lang="en-US" sz="6749" b="1">
                <a:solidFill>
                  <a:srgbClr val="FFFFFF"/>
                </a:solidFill>
                <a:latin typeface="Gill Sans"/>
                <a:ea typeface="Gill Sans"/>
                <a:cs typeface="Gill Sans"/>
                <a:sym typeface="Gill Sans"/>
              </a:rPr>
              <a:t>Points of </a:t>
            </a:r>
            <a:r>
              <a:rPr lang="en-US" sz="6749" b="1" i="0" u="none" strike="noStrike" cap="none">
                <a:solidFill>
                  <a:srgbClr val="FFFFFF"/>
                </a:solidFill>
                <a:latin typeface="Gill Sans"/>
                <a:ea typeface="Gill Sans"/>
                <a:cs typeface="Gill Sans"/>
                <a:sym typeface="Gill Sans"/>
              </a:rPr>
              <a:t>Reflection</a:t>
            </a:r>
            <a:endParaRPr sz="1400" b="0" i="0" u="none" strike="noStrike" cap="none">
              <a:solidFill>
                <a:srgbClr val="000000"/>
              </a:solidFill>
              <a:latin typeface="Arial"/>
              <a:ea typeface="Arial"/>
              <a:cs typeface="Arial"/>
              <a:sym typeface="Arial"/>
            </a:endParaRPr>
          </a:p>
        </p:txBody>
      </p:sp>
      <p:cxnSp>
        <p:nvCxnSpPr>
          <p:cNvPr id="289" name="Google Shape;289;p14"/>
          <p:cNvCxnSpPr/>
          <p:nvPr/>
        </p:nvCxnSpPr>
        <p:spPr>
          <a:xfrm>
            <a:off x="0" y="9058445"/>
            <a:ext cx="5524770" cy="0"/>
          </a:xfrm>
          <a:prstGeom prst="straightConnector1">
            <a:avLst/>
          </a:prstGeom>
          <a:noFill/>
          <a:ln w="76200" cap="flat" cmpd="sng">
            <a:solidFill>
              <a:srgbClr val="C50C31"/>
            </a:solidFill>
            <a:prstDash val="solid"/>
            <a:round/>
            <a:headEnd type="none" w="sm" len="sm"/>
            <a:tailEnd type="none" w="sm" len="sm"/>
          </a:ln>
        </p:spPr>
      </p:cxnSp>
      <p:sp>
        <p:nvSpPr>
          <p:cNvPr id="290" name="Google Shape;290;p14"/>
          <p:cNvSpPr txBox="1"/>
          <p:nvPr/>
        </p:nvSpPr>
        <p:spPr>
          <a:xfrm>
            <a:off x="3660458" y="9538069"/>
            <a:ext cx="864418" cy="353837"/>
          </a:xfrm>
          <a:prstGeom prst="rect">
            <a:avLst/>
          </a:prstGeom>
          <a:noFill/>
          <a:ln>
            <a:noFill/>
          </a:ln>
        </p:spPr>
        <p:txBody>
          <a:bodyPr spcFirstLastPara="1" wrap="square" lIns="0" tIns="0" rIns="0" bIns="0" anchor="t" anchorCtr="0">
            <a:spAutoFit/>
          </a:bodyPr>
          <a:lstStyle/>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SDO</a:t>
            </a:r>
            <a:endParaRPr sz="1400" b="0" i="0" u="none" strike="noStrike" cap="none">
              <a:solidFill>
                <a:srgbClr val="000000"/>
              </a:solidFill>
              <a:latin typeface="Arial"/>
              <a:ea typeface="Arial"/>
              <a:cs typeface="Arial"/>
              <a:sym typeface="Arial"/>
            </a:endParaRPr>
          </a:p>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Cotabato</a:t>
            </a:r>
            <a:endParaRPr sz="1400" b="0" i="0" u="none" strike="noStrike" cap="none">
              <a:solidFill>
                <a:srgbClr val="000000"/>
              </a:solidFill>
              <a:latin typeface="Arial"/>
              <a:ea typeface="Arial"/>
              <a:cs typeface="Arial"/>
              <a:sym typeface="Arial"/>
            </a:endParaRPr>
          </a:p>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logo</a:t>
            </a:r>
            <a:endParaRPr sz="1400" b="0" i="0" u="none" strike="noStrike" cap="none">
              <a:solidFill>
                <a:srgbClr val="000000"/>
              </a:solidFill>
              <a:latin typeface="Arial"/>
              <a:ea typeface="Arial"/>
              <a:cs typeface="Arial"/>
              <a:sym typeface="Arial"/>
            </a:endParaRPr>
          </a:p>
        </p:txBody>
      </p:sp>
      <p:grpSp>
        <p:nvGrpSpPr>
          <p:cNvPr id="291" name="Google Shape;291;p14"/>
          <p:cNvGrpSpPr/>
          <p:nvPr/>
        </p:nvGrpSpPr>
        <p:grpSpPr>
          <a:xfrm>
            <a:off x="364359" y="9142200"/>
            <a:ext cx="17328548" cy="1036107"/>
            <a:chOff x="364359" y="9142200"/>
            <a:chExt cx="17328548" cy="1036107"/>
          </a:xfrm>
        </p:grpSpPr>
        <p:pic>
          <p:nvPicPr>
            <p:cNvPr id="292" name="Google Shape;292;p14"/>
            <p:cNvPicPr preferRelativeResize="0"/>
            <p:nvPr/>
          </p:nvPicPr>
          <p:blipFill rotWithShape="1">
            <a:blip r:embed="rId3">
              <a:alphaModFix/>
            </a:blip>
            <a:srcRect/>
            <a:stretch/>
          </p:blipFill>
          <p:spPr>
            <a:xfrm>
              <a:off x="7162800" y="9479330"/>
              <a:ext cx="5809598" cy="350821"/>
            </a:xfrm>
            <a:prstGeom prst="rect">
              <a:avLst/>
            </a:prstGeom>
            <a:noFill/>
            <a:ln>
              <a:noFill/>
            </a:ln>
          </p:spPr>
        </p:pic>
        <p:pic>
          <p:nvPicPr>
            <p:cNvPr id="293" name="Google Shape;293;p14"/>
            <p:cNvPicPr preferRelativeResize="0"/>
            <p:nvPr/>
          </p:nvPicPr>
          <p:blipFill rotWithShape="1">
            <a:blip r:embed="rId4">
              <a:alphaModFix/>
            </a:blip>
            <a:srcRect/>
            <a:stretch/>
          </p:blipFill>
          <p:spPr>
            <a:xfrm>
              <a:off x="364359" y="9254380"/>
              <a:ext cx="1310180" cy="668737"/>
            </a:xfrm>
            <a:prstGeom prst="rect">
              <a:avLst/>
            </a:prstGeom>
            <a:noFill/>
            <a:ln>
              <a:noFill/>
            </a:ln>
          </p:spPr>
        </p:pic>
        <p:pic>
          <p:nvPicPr>
            <p:cNvPr id="294" name="Google Shape;294;p14"/>
            <p:cNvPicPr preferRelativeResize="0"/>
            <p:nvPr/>
          </p:nvPicPr>
          <p:blipFill rotWithShape="1">
            <a:blip r:embed="rId5">
              <a:alphaModFix/>
            </a:blip>
            <a:srcRect/>
            <a:stretch/>
          </p:blipFill>
          <p:spPr>
            <a:xfrm>
              <a:off x="1596920" y="9142200"/>
              <a:ext cx="2663513" cy="1036107"/>
            </a:xfrm>
            <a:prstGeom prst="rect">
              <a:avLst/>
            </a:prstGeom>
            <a:noFill/>
            <a:ln>
              <a:noFill/>
            </a:ln>
          </p:spPr>
        </p:pic>
        <p:pic>
          <p:nvPicPr>
            <p:cNvPr id="295" name="Google Shape;295;p14"/>
            <p:cNvPicPr preferRelativeResize="0"/>
            <p:nvPr/>
          </p:nvPicPr>
          <p:blipFill rotWithShape="1">
            <a:blip r:embed="rId6">
              <a:alphaModFix/>
            </a:blip>
            <a:srcRect/>
            <a:stretch/>
          </p:blipFill>
          <p:spPr>
            <a:xfrm>
              <a:off x="4354104" y="9442784"/>
              <a:ext cx="1072148" cy="446106"/>
            </a:xfrm>
            <a:prstGeom prst="rect">
              <a:avLst/>
            </a:prstGeom>
            <a:noFill/>
            <a:ln>
              <a:noFill/>
            </a:ln>
          </p:spPr>
        </p:pic>
        <p:pic>
          <p:nvPicPr>
            <p:cNvPr id="296" name="Google Shape;296;p14" descr="Logo&#10;&#10;Description automatically generated"/>
            <p:cNvPicPr preferRelativeResize="0"/>
            <p:nvPr/>
          </p:nvPicPr>
          <p:blipFill rotWithShape="1">
            <a:blip r:embed="rId7">
              <a:alphaModFix/>
            </a:blip>
            <a:srcRect/>
            <a:stretch/>
          </p:blipFill>
          <p:spPr>
            <a:xfrm>
              <a:off x="15689252" y="9284365"/>
              <a:ext cx="2003655" cy="734673"/>
            </a:xfrm>
            <a:prstGeom prst="rect">
              <a:avLst/>
            </a:prstGeom>
            <a:noFill/>
            <a:ln>
              <a:noFill/>
            </a:ln>
          </p:spPr>
        </p:pic>
      </p:grpSp>
      <p:sp>
        <p:nvSpPr>
          <p:cNvPr id="297" name="Google Shape;297;p14"/>
          <p:cNvSpPr txBox="1"/>
          <p:nvPr/>
        </p:nvSpPr>
        <p:spPr>
          <a:xfrm>
            <a:off x="76550" y="2552600"/>
            <a:ext cx="11664600" cy="6957300"/>
          </a:xfrm>
          <a:prstGeom prst="rect">
            <a:avLst/>
          </a:prstGeom>
          <a:noFill/>
          <a:ln>
            <a:noFill/>
          </a:ln>
        </p:spPr>
        <p:txBody>
          <a:bodyPr spcFirstLastPara="1" wrap="square" lIns="0" tIns="0" rIns="0" bIns="0" anchor="t" anchorCtr="0">
            <a:spAutoFit/>
          </a:bodyPr>
          <a:lstStyle/>
          <a:p>
            <a:pPr marL="914400" lvl="1" indent="-419100" algn="l" rtl="0">
              <a:lnSpc>
                <a:spcPct val="100000"/>
              </a:lnSpc>
              <a:spcBef>
                <a:spcPts val="0"/>
              </a:spcBef>
              <a:spcAft>
                <a:spcPts val="0"/>
              </a:spcAft>
              <a:buClr>
                <a:schemeClr val="dk1"/>
              </a:buClr>
              <a:buSzPts val="3000"/>
              <a:buChar char="❏"/>
            </a:pPr>
            <a:r>
              <a:rPr lang="en-US" sz="3000">
                <a:solidFill>
                  <a:schemeClr val="dk1"/>
                </a:solidFill>
              </a:rPr>
              <a:t>I</a:t>
            </a:r>
            <a:r>
              <a:rPr lang="en-US" sz="2800">
                <a:solidFill>
                  <a:schemeClr val="dk1"/>
                </a:solidFill>
              </a:rPr>
              <a:t>mportance of working cohesively provided the ability to reflect and change to improve the process and design</a:t>
            </a:r>
            <a:endParaRPr sz="2800">
              <a:solidFill>
                <a:schemeClr val="dk1"/>
              </a:solidFill>
            </a:endParaRPr>
          </a:p>
          <a:p>
            <a:pPr marL="0" lvl="0" indent="0" algn="l" rtl="0">
              <a:lnSpc>
                <a:spcPct val="100000"/>
              </a:lnSpc>
              <a:spcBef>
                <a:spcPts val="0"/>
              </a:spcBef>
              <a:spcAft>
                <a:spcPts val="0"/>
              </a:spcAft>
              <a:buNone/>
            </a:pPr>
            <a:endParaRPr sz="2800">
              <a:solidFill>
                <a:schemeClr val="dk1"/>
              </a:solidFill>
            </a:endParaRPr>
          </a:p>
          <a:p>
            <a:pPr marL="914400" lvl="1" indent="-406400" algn="l" rtl="0">
              <a:lnSpc>
                <a:spcPct val="100000"/>
              </a:lnSpc>
              <a:spcBef>
                <a:spcPts val="0"/>
              </a:spcBef>
              <a:spcAft>
                <a:spcPts val="0"/>
              </a:spcAft>
              <a:buClr>
                <a:schemeClr val="dk1"/>
              </a:buClr>
              <a:buSzPts val="2800"/>
              <a:buChar char="❏"/>
            </a:pPr>
            <a:r>
              <a:rPr lang="en-US" sz="2800">
                <a:solidFill>
                  <a:schemeClr val="dk1"/>
                </a:solidFill>
              </a:rPr>
              <a:t>Involvement of educators in the design process (i.e. pre-service faculty, in-service teacher trainers) provided room to contextualize the implementation of learning </a:t>
            </a:r>
            <a:endParaRPr sz="2800">
              <a:solidFill>
                <a:schemeClr val="dk1"/>
              </a:solidFill>
            </a:endParaRPr>
          </a:p>
          <a:p>
            <a:pPr marL="914400" lvl="0" indent="0" algn="l" rtl="0">
              <a:lnSpc>
                <a:spcPct val="100000"/>
              </a:lnSpc>
              <a:spcBef>
                <a:spcPts val="0"/>
              </a:spcBef>
              <a:spcAft>
                <a:spcPts val="0"/>
              </a:spcAft>
              <a:buNone/>
            </a:pPr>
            <a:endParaRPr sz="2800">
              <a:solidFill>
                <a:schemeClr val="dk1"/>
              </a:solidFill>
            </a:endParaRPr>
          </a:p>
          <a:p>
            <a:pPr marL="914400" lvl="1" indent="-406400" algn="l" rtl="0">
              <a:lnSpc>
                <a:spcPct val="100000"/>
              </a:lnSpc>
              <a:spcBef>
                <a:spcPts val="0"/>
              </a:spcBef>
              <a:spcAft>
                <a:spcPts val="0"/>
              </a:spcAft>
              <a:buClr>
                <a:schemeClr val="dk1"/>
              </a:buClr>
              <a:buSzPts val="2800"/>
              <a:buChar char="❏"/>
            </a:pPr>
            <a:r>
              <a:rPr lang="en-US" sz="2800">
                <a:solidFill>
                  <a:schemeClr val="dk1"/>
                </a:solidFill>
              </a:rPr>
              <a:t>Anchoring on existing national initiatives for teacher preparation and continuing teacher PD will pave way to sustain the gains from the interventions </a:t>
            </a:r>
            <a:endParaRPr sz="2800">
              <a:solidFill>
                <a:schemeClr val="dk1"/>
              </a:solidFill>
            </a:endParaRPr>
          </a:p>
          <a:p>
            <a:pPr marL="914400" lvl="0" indent="0" algn="l" rtl="0">
              <a:lnSpc>
                <a:spcPct val="100000"/>
              </a:lnSpc>
              <a:spcBef>
                <a:spcPts val="0"/>
              </a:spcBef>
              <a:spcAft>
                <a:spcPts val="0"/>
              </a:spcAft>
              <a:buNone/>
            </a:pPr>
            <a:endParaRPr sz="2800">
              <a:solidFill>
                <a:schemeClr val="dk1"/>
              </a:solidFill>
            </a:endParaRPr>
          </a:p>
          <a:p>
            <a:pPr marL="914400" lvl="1" indent="-406400" algn="l" rtl="0">
              <a:lnSpc>
                <a:spcPct val="100000"/>
              </a:lnSpc>
              <a:spcBef>
                <a:spcPts val="0"/>
              </a:spcBef>
              <a:spcAft>
                <a:spcPts val="0"/>
              </a:spcAft>
              <a:buClr>
                <a:schemeClr val="dk1"/>
              </a:buClr>
              <a:buSzPts val="2800"/>
              <a:buChar char="❏"/>
            </a:pPr>
            <a:r>
              <a:rPr lang="en-US" sz="2800">
                <a:solidFill>
                  <a:schemeClr val="dk1"/>
                </a:solidFill>
              </a:rPr>
              <a:t>The shared experience between pre-service and in-service work can serve as leverage in establishing Centers for Early Grade Learning (with the partner universities) – </a:t>
            </a:r>
            <a:r>
              <a:rPr lang="en-US" sz="2800" i="1">
                <a:solidFill>
                  <a:schemeClr val="dk1"/>
                </a:solidFill>
              </a:rPr>
              <a:t>potential next step to further sustain the gains in teacher education </a:t>
            </a:r>
            <a:endParaRPr sz="2800" i="1">
              <a:solidFill>
                <a:schemeClr val="dk1"/>
              </a:solidFill>
            </a:endParaRPr>
          </a:p>
          <a:p>
            <a:pPr marL="914400" lvl="0" indent="0" algn="l" rtl="0">
              <a:lnSpc>
                <a:spcPct val="100000"/>
              </a:lnSpc>
              <a:spcBef>
                <a:spcPts val="0"/>
              </a:spcBef>
              <a:spcAft>
                <a:spcPts val="0"/>
              </a:spcAft>
              <a:buNone/>
            </a:pPr>
            <a:endParaRPr sz="3000">
              <a:solidFill>
                <a:schemeClr val="dk1"/>
              </a:solidFill>
            </a:endParaRPr>
          </a:p>
        </p:txBody>
      </p:sp>
      <p:pic>
        <p:nvPicPr>
          <p:cNvPr id="298" name="Google Shape;298;p14" descr="A group of people looking at a computer&#10;&#10;Description automatically generated with medium confidence"/>
          <p:cNvPicPr preferRelativeResize="0"/>
          <p:nvPr/>
        </p:nvPicPr>
        <p:blipFill rotWithShape="1">
          <a:blip r:embed="rId8">
            <a:alphaModFix/>
          </a:blip>
          <a:srcRect l="16885" r="28111" b="9280"/>
          <a:stretch/>
        </p:blipFill>
        <p:spPr>
          <a:xfrm>
            <a:off x="11848400" y="-267525"/>
            <a:ext cx="6439599" cy="95135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9"/>
          <p:cNvSpPr/>
          <p:nvPr/>
        </p:nvSpPr>
        <p:spPr>
          <a:xfrm>
            <a:off x="-18612" y="242287"/>
            <a:ext cx="17707833" cy="2537971"/>
          </a:xfrm>
          <a:custGeom>
            <a:avLst/>
            <a:gdLst/>
            <a:ahLst/>
            <a:cxnLst/>
            <a:rect l="l" t="t" r="r" b="b"/>
            <a:pathLst>
              <a:path w="8058172" h="1144519" extrusionOk="0">
                <a:moveTo>
                  <a:pt x="0" y="0"/>
                </a:moveTo>
                <a:lnTo>
                  <a:pt x="8058172" y="0"/>
                </a:lnTo>
                <a:lnTo>
                  <a:pt x="8058172" y="1144519"/>
                </a:lnTo>
                <a:lnTo>
                  <a:pt x="0" y="1144519"/>
                </a:lnTo>
                <a:close/>
              </a:path>
            </a:pathLst>
          </a:custGeom>
          <a:solidFill>
            <a:srgbClr val="002F6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304" name="Google Shape;304;p19"/>
          <p:cNvCxnSpPr/>
          <p:nvPr/>
        </p:nvCxnSpPr>
        <p:spPr>
          <a:xfrm>
            <a:off x="10698778" y="1985303"/>
            <a:ext cx="7107757" cy="0"/>
          </a:xfrm>
          <a:prstGeom prst="straightConnector1">
            <a:avLst/>
          </a:prstGeom>
          <a:noFill/>
          <a:ln w="85725" cap="flat" cmpd="sng">
            <a:solidFill>
              <a:srgbClr val="FFFFFF"/>
            </a:solidFill>
            <a:prstDash val="solid"/>
            <a:round/>
            <a:headEnd type="none" w="sm" len="sm"/>
            <a:tailEnd type="none" w="sm" len="sm"/>
          </a:ln>
        </p:spPr>
      </p:cxnSp>
      <p:sp>
        <p:nvSpPr>
          <p:cNvPr id="305" name="Google Shape;305;p19"/>
          <p:cNvSpPr txBox="1"/>
          <p:nvPr/>
        </p:nvSpPr>
        <p:spPr>
          <a:xfrm>
            <a:off x="1010088" y="878378"/>
            <a:ext cx="7895100" cy="1038900"/>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Clr>
                <a:srgbClr val="000000"/>
              </a:buClr>
              <a:buSzPts val="6749"/>
              <a:buFont typeface="Arial"/>
              <a:buNone/>
            </a:pPr>
            <a:r>
              <a:rPr lang="en-US" sz="6749" b="1" i="0" u="none" strike="noStrike" cap="none">
                <a:solidFill>
                  <a:srgbClr val="FFFFFF"/>
                </a:solidFill>
                <a:latin typeface="Gill Sans"/>
                <a:ea typeface="Gill Sans"/>
                <a:cs typeface="Gill Sans"/>
                <a:sym typeface="Gill Sans"/>
              </a:rPr>
              <a:t>Conclusion</a:t>
            </a:r>
            <a:endParaRPr sz="1400" b="0" i="0" u="none" strike="noStrike" cap="none">
              <a:solidFill>
                <a:srgbClr val="000000"/>
              </a:solidFill>
              <a:latin typeface="Arial"/>
              <a:ea typeface="Arial"/>
              <a:cs typeface="Arial"/>
              <a:sym typeface="Arial"/>
            </a:endParaRPr>
          </a:p>
        </p:txBody>
      </p:sp>
      <p:cxnSp>
        <p:nvCxnSpPr>
          <p:cNvPr id="306" name="Google Shape;306;p19"/>
          <p:cNvCxnSpPr/>
          <p:nvPr/>
        </p:nvCxnSpPr>
        <p:spPr>
          <a:xfrm>
            <a:off x="0" y="9142195"/>
            <a:ext cx="5524800" cy="0"/>
          </a:xfrm>
          <a:prstGeom prst="straightConnector1">
            <a:avLst/>
          </a:prstGeom>
          <a:noFill/>
          <a:ln w="76200" cap="flat" cmpd="sng">
            <a:solidFill>
              <a:srgbClr val="C50C31"/>
            </a:solidFill>
            <a:prstDash val="solid"/>
            <a:round/>
            <a:headEnd type="none" w="sm" len="sm"/>
            <a:tailEnd type="none" w="sm" len="sm"/>
          </a:ln>
        </p:spPr>
      </p:cxnSp>
      <p:sp>
        <p:nvSpPr>
          <p:cNvPr id="307" name="Google Shape;307;p19"/>
          <p:cNvSpPr txBox="1"/>
          <p:nvPr/>
        </p:nvSpPr>
        <p:spPr>
          <a:xfrm>
            <a:off x="3660458" y="9538069"/>
            <a:ext cx="864418" cy="353837"/>
          </a:xfrm>
          <a:prstGeom prst="rect">
            <a:avLst/>
          </a:prstGeom>
          <a:noFill/>
          <a:ln>
            <a:noFill/>
          </a:ln>
        </p:spPr>
        <p:txBody>
          <a:bodyPr spcFirstLastPara="1" wrap="square" lIns="0" tIns="0" rIns="0" bIns="0" anchor="t" anchorCtr="0">
            <a:spAutoFit/>
          </a:bodyPr>
          <a:lstStyle/>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SDO</a:t>
            </a:r>
            <a:endParaRPr sz="1400" b="0" i="0" u="none" strike="noStrike" cap="none">
              <a:solidFill>
                <a:srgbClr val="000000"/>
              </a:solidFill>
              <a:latin typeface="Arial"/>
              <a:ea typeface="Arial"/>
              <a:cs typeface="Arial"/>
              <a:sym typeface="Arial"/>
            </a:endParaRPr>
          </a:p>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Cotabato</a:t>
            </a:r>
            <a:endParaRPr sz="1400" b="0" i="0" u="none" strike="noStrike" cap="none">
              <a:solidFill>
                <a:srgbClr val="000000"/>
              </a:solidFill>
              <a:latin typeface="Arial"/>
              <a:ea typeface="Arial"/>
              <a:cs typeface="Arial"/>
              <a:sym typeface="Arial"/>
            </a:endParaRPr>
          </a:p>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logo</a:t>
            </a:r>
            <a:endParaRPr sz="1400" b="0" i="0" u="none" strike="noStrike" cap="none">
              <a:solidFill>
                <a:srgbClr val="000000"/>
              </a:solidFill>
              <a:latin typeface="Arial"/>
              <a:ea typeface="Arial"/>
              <a:cs typeface="Arial"/>
              <a:sym typeface="Arial"/>
            </a:endParaRPr>
          </a:p>
        </p:txBody>
      </p:sp>
      <p:grpSp>
        <p:nvGrpSpPr>
          <p:cNvPr id="308" name="Google Shape;308;p19"/>
          <p:cNvGrpSpPr/>
          <p:nvPr/>
        </p:nvGrpSpPr>
        <p:grpSpPr>
          <a:xfrm>
            <a:off x="364359" y="9142200"/>
            <a:ext cx="17328548" cy="1036107"/>
            <a:chOff x="364359" y="9142200"/>
            <a:chExt cx="17328548" cy="1036107"/>
          </a:xfrm>
        </p:grpSpPr>
        <p:pic>
          <p:nvPicPr>
            <p:cNvPr id="309" name="Google Shape;309;p19"/>
            <p:cNvPicPr preferRelativeResize="0"/>
            <p:nvPr/>
          </p:nvPicPr>
          <p:blipFill rotWithShape="1">
            <a:blip r:embed="rId3">
              <a:alphaModFix/>
            </a:blip>
            <a:srcRect/>
            <a:stretch/>
          </p:blipFill>
          <p:spPr>
            <a:xfrm>
              <a:off x="7162800" y="9479330"/>
              <a:ext cx="5809598" cy="350821"/>
            </a:xfrm>
            <a:prstGeom prst="rect">
              <a:avLst/>
            </a:prstGeom>
            <a:noFill/>
            <a:ln>
              <a:noFill/>
            </a:ln>
          </p:spPr>
        </p:pic>
        <p:pic>
          <p:nvPicPr>
            <p:cNvPr id="310" name="Google Shape;310;p19"/>
            <p:cNvPicPr preferRelativeResize="0"/>
            <p:nvPr/>
          </p:nvPicPr>
          <p:blipFill rotWithShape="1">
            <a:blip r:embed="rId4">
              <a:alphaModFix/>
            </a:blip>
            <a:srcRect/>
            <a:stretch/>
          </p:blipFill>
          <p:spPr>
            <a:xfrm>
              <a:off x="364359" y="9254380"/>
              <a:ext cx="1310180" cy="668737"/>
            </a:xfrm>
            <a:prstGeom prst="rect">
              <a:avLst/>
            </a:prstGeom>
            <a:noFill/>
            <a:ln>
              <a:noFill/>
            </a:ln>
          </p:spPr>
        </p:pic>
        <p:pic>
          <p:nvPicPr>
            <p:cNvPr id="311" name="Google Shape;311;p19"/>
            <p:cNvPicPr preferRelativeResize="0"/>
            <p:nvPr/>
          </p:nvPicPr>
          <p:blipFill rotWithShape="1">
            <a:blip r:embed="rId5">
              <a:alphaModFix/>
            </a:blip>
            <a:srcRect/>
            <a:stretch/>
          </p:blipFill>
          <p:spPr>
            <a:xfrm>
              <a:off x="1596920" y="9142200"/>
              <a:ext cx="2663513" cy="1036107"/>
            </a:xfrm>
            <a:prstGeom prst="rect">
              <a:avLst/>
            </a:prstGeom>
            <a:noFill/>
            <a:ln>
              <a:noFill/>
            </a:ln>
          </p:spPr>
        </p:pic>
        <p:pic>
          <p:nvPicPr>
            <p:cNvPr id="312" name="Google Shape;312;p19"/>
            <p:cNvPicPr preferRelativeResize="0"/>
            <p:nvPr/>
          </p:nvPicPr>
          <p:blipFill rotWithShape="1">
            <a:blip r:embed="rId6">
              <a:alphaModFix/>
            </a:blip>
            <a:srcRect/>
            <a:stretch/>
          </p:blipFill>
          <p:spPr>
            <a:xfrm>
              <a:off x="4354104" y="9442784"/>
              <a:ext cx="1072148" cy="446106"/>
            </a:xfrm>
            <a:prstGeom prst="rect">
              <a:avLst/>
            </a:prstGeom>
            <a:noFill/>
            <a:ln>
              <a:noFill/>
            </a:ln>
          </p:spPr>
        </p:pic>
        <p:pic>
          <p:nvPicPr>
            <p:cNvPr id="313" name="Google Shape;313;p19" descr="Logo&#10;&#10;Description automatically generated"/>
            <p:cNvPicPr preferRelativeResize="0"/>
            <p:nvPr/>
          </p:nvPicPr>
          <p:blipFill rotWithShape="1">
            <a:blip r:embed="rId7">
              <a:alphaModFix/>
            </a:blip>
            <a:srcRect/>
            <a:stretch/>
          </p:blipFill>
          <p:spPr>
            <a:xfrm>
              <a:off x="15689252" y="9284365"/>
              <a:ext cx="2003655" cy="734673"/>
            </a:xfrm>
            <a:prstGeom prst="rect">
              <a:avLst/>
            </a:prstGeom>
            <a:noFill/>
            <a:ln>
              <a:noFill/>
            </a:ln>
          </p:spPr>
        </p:pic>
      </p:grpSp>
      <p:sp>
        <p:nvSpPr>
          <p:cNvPr id="314" name="Google Shape;314;p19"/>
          <p:cNvSpPr txBox="1"/>
          <p:nvPr/>
        </p:nvSpPr>
        <p:spPr>
          <a:xfrm>
            <a:off x="440900" y="2853650"/>
            <a:ext cx="10427700" cy="6131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rgbClr val="000000"/>
              </a:buClr>
              <a:buSzPts val="3200"/>
              <a:buFont typeface="Calibri"/>
              <a:buChar char="❏"/>
            </a:pPr>
            <a:r>
              <a:rPr lang="en-US" sz="3200" b="0" i="0" u="none" strike="noStrike" cap="none">
                <a:solidFill>
                  <a:srgbClr val="000000"/>
                </a:solidFill>
                <a:latin typeface="Calibri"/>
                <a:ea typeface="Calibri"/>
                <a:cs typeface="Calibri"/>
                <a:sym typeface="Calibri"/>
              </a:rPr>
              <a:t>To facilitate the development of quality teachers, and the sustainability of evidence-based teaching in schools it is essential to give equal attention to both preservice teacher preparation and in-service teacher training. </a:t>
            </a:r>
            <a:endParaRPr sz="32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None/>
            </a:pPr>
            <a:endParaRPr sz="3200">
              <a:latin typeface="Calibri"/>
              <a:ea typeface="Calibri"/>
              <a:cs typeface="Calibri"/>
              <a:sym typeface="Calibri"/>
            </a:endParaRPr>
          </a:p>
          <a:p>
            <a:pPr marL="457200" marR="0" lvl="0" indent="-431800" algn="l" rtl="0">
              <a:lnSpc>
                <a:spcPct val="100000"/>
              </a:lnSpc>
              <a:spcBef>
                <a:spcPts val="0"/>
              </a:spcBef>
              <a:spcAft>
                <a:spcPts val="0"/>
              </a:spcAft>
              <a:buSzPts val="3200"/>
              <a:buFont typeface="Calibri"/>
              <a:buChar char="❏"/>
            </a:pPr>
            <a:r>
              <a:rPr lang="en-US" sz="3200">
                <a:latin typeface="Calibri"/>
                <a:ea typeface="Calibri"/>
                <a:cs typeface="Calibri"/>
                <a:sym typeface="Calibri"/>
              </a:rPr>
              <a:t>It is important to build the initiatives on existing national policies and frameworks to ensure a smoother transition in sustaining the gains in support of teacher preparation. </a:t>
            </a:r>
            <a:endParaRPr sz="3200">
              <a:latin typeface="Calibri"/>
              <a:ea typeface="Calibri"/>
              <a:cs typeface="Calibri"/>
              <a:sym typeface="Calibri"/>
            </a:endParaRPr>
          </a:p>
          <a:p>
            <a:pPr marL="45720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457200" marR="0" lvl="0" indent="-431800" algn="l" rtl="0">
              <a:lnSpc>
                <a:spcPct val="100000"/>
              </a:lnSpc>
              <a:spcBef>
                <a:spcPts val="1000"/>
              </a:spcBef>
              <a:spcAft>
                <a:spcPts val="0"/>
              </a:spcAft>
              <a:buClr>
                <a:srgbClr val="000000"/>
              </a:buClr>
              <a:buSzPts val="3200"/>
              <a:buFont typeface="Calibri"/>
              <a:buChar char="❏"/>
            </a:pPr>
            <a:r>
              <a:rPr lang="en-US" sz="3200" b="0" i="0" u="none" strike="noStrike" cap="none">
                <a:solidFill>
                  <a:srgbClr val="000000"/>
                </a:solidFill>
                <a:latin typeface="Calibri"/>
                <a:ea typeface="Calibri"/>
                <a:cs typeface="Calibri"/>
                <a:sym typeface="Calibri"/>
              </a:rPr>
              <a:t>This is the key to the implementation of early grade literacy interventions which guarantee equitable and inclusive teaching for all children in LMICs. </a:t>
            </a:r>
            <a:endParaRPr sz="3200" b="0" i="0" u="none" strike="noStrike" cap="none">
              <a:solidFill>
                <a:srgbClr val="000000"/>
              </a:solidFill>
              <a:latin typeface="Arial"/>
              <a:ea typeface="Arial"/>
              <a:cs typeface="Arial"/>
              <a:sym typeface="Arial"/>
            </a:endParaRPr>
          </a:p>
        </p:txBody>
      </p:sp>
      <p:pic>
        <p:nvPicPr>
          <p:cNvPr id="315" name="Google Shape;315;p19" descr="A picture containing text, indoor, cluttered, decorated&#10;&#10;Description automatically generated"/>
          <p:cNvPicPr preferRelativeResize="0"/>
          <p:nvPr/>
        </p:nvPicPr>
        <p:blipFill rotWithShape="1">
          <a:blip r:embed="rId8">
            <a:alphaModFix/>
          </a:blip>
          <a:srcRect l="32397" r="16945" b="3675"/>
          <a:stretch/>
        </p:blipFill>
        <p:spPr>
          <a:xfrm>
            <a:off x="10945250" y="242275"/>
            <a:ext cx="7361349" cy="8549124"/>
          </a:xfrm>
          <a:prstGeom prst="rect">
            <a:avLst/>
          </a:prstGeom>
          <a:noFill/>
          <a:ln>
            <a:noFill/>
          </a:ln>
        </p:spPr>
      </p:pic>
      <p:sp>
        <p:nvSpPr>
          <p:cNvPr id="316" name="Google Shape;316;p19"/>
          <p:cNvSpPr txBox="1"/>
          <p:nvPr/>
        </p:nvSpPr>
        <p:spPr>
          <a:xfrm>
            <a:off x="0" y="0"/>
            <a:ext cx="3000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dk1"/>
                </a:solidFill>
                <a:latin typeface="Calibri"/>
                <a:ea typeface="Calibri"/>
                <a:cs typeface="Calibri"/>
                <a:sym typeface="Calibri"/>
              </a:rPr>
              <a:t>describe teacher professional learning as a long term process extending from teacher education at university to in-service training at the workplace”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23"/>
          <p:cNvPicPr preferRelativeResize="0"/>
          <p:nvPr/>
        </p:nvPicPr>
        <p:blipFill rotWithShape="1">
          <a:blip r:embed="rId3">
            <a:alphaModFix/>
          </a:blip>
          <a:srcRect b="15572"/>
          <a:stretch/>
        </p:blipFill>
        <p:spPr>
          <a:xfrm>
            <a:off x="-419100" y="-472374"/>
            <a:ext cx="19126200" cy="10758488"/>
          </a:xfrm>
          <a:prstGeom prst="rect">
            <a:avLst/>
          </a:prstGeom>
          <a:noFill/>
          <a:ln>
            <a:noFill/>
          </a:ln>
        </p:spPr>
      </p:pic>
      <p:sp>
        <p:nvSpPr>
          <p:cNvPr id="322" name="Google Shape;322;p23"/>
          <p:cNvSpPr/>
          <p:nvPr/>
        </p:nvSpPr>
        <p:spPr>
          <a:xfrm>
            <a:off x="-300605" y="7399758"/>
            <a:ext cx="7948183" cy="2544342"/>
          </a:xfrm>
          <a:custGeom>
            <a:avLst/>
            <a:gdLst/>
            <a:ahLst/>
            <a:cxnLst/>
            <a:rect l="l" t="t" r="r" b="b"/>
            <a:pathLst>
              <a:path w="5932762" h="799132" extrusionOk="0">
                <a:moveTo>
                  <a:pt x="0" y="0"/>
                </a:moveTo>
                <a:lnTo>
                  <a:pt x="5932762" y="0"/>
                </a:lnTo>
                <a:lnTo>
                  <a:pt x="5932762" y="799132"/>
                </a:lnTo>
                <a:lnTo>
                  <a:pt x="0" y="799132"/>
                </a:lnTo>
                <a:close/>
              </a:path>
            </a:pathLst>
          </a:custGeom>
          <a:solidFill>
            <a:srgbClr val="002F6C"/>
          </a:solidFill>
          <a:ln>
            <a:noFill/>
          </a:ln>
        </p:spPr>
      </p:sp>
      <p:sp>
        <p:nvSpPr>
          <p:cNvPr id="323" name="Google Shape;323;p23"/>
          <p:cNvSpPr txBox="1"/>
          <p:nvPr/>
        </p:nvSpPr>
        <p:spPr>
          <a:xfrm>
            <a:off x="-1411385" y="7763293"/>
            <a:ext cx="9652214" cy="1542474"/>
          </a:xfrm>
          <a:prstGeom prst="rect">
            <a:avLst/>
          </a:prstGeom>
          <a:noFill/>
          <a:ln>
            <a:noFill/>
          </a:ln>
        </p:spPr>
        <p:txBody>
          <a:bodyPr spcFirstLastPara="1" wrap="square" lIns="0" tIns="0" rIns="0" bIns="0" anchor="t" anchorCtr="0">
            <a:spAutoFit/>
          </a:bodyPr>
          <a:lstStyle/>
          <a:p>
            <a:pPr marL="0" marR="0" lvl="0" indent="0" algn="ctr" rtl="0">
              <a:lnSpc>
                <a:spcPct val="190875"/>
              </a:lnSpc>
              <a:spcBef>
                <a:spcPts val="0"/>
              </a:spcBef>
              <a:spcAft>
                <a:spcPts val="0"/>
              </a:spcAft>
              <a:buClr>
                <a:srgbClr val="000000"/>
              </a:buClr>
              <a:buSzPts val="7200"/>
              <a:buFont typeface="Arial"/>
              <a:buNone/>
            </a:pPr>
            <a:r>
              <a:rPr lang="en-US" sz="7200" b="1" i="0" u="none" strike="noStrike" cap="none">
                <a:solidFill>
                  <a:srgbClr val="FFFFFF"/>
                </a:solidFill>
                <a:latin typeface="Gill Sans"/>
                <a:ea typeface="Gill Sans"/>
                <a:cs typeface="Gill Sans"/>
                <a:sym typeface="Gill Sans"/>
              </a:rPr>
              <a:t>Thank you!</a:t>
            </a:r>
            <a:endParaRPr sz="1400" b="0" i="0" u="none" strike="noStrike" cap="none">
              <a:solidFill>
                <a:srgbClr val="000000"/>
              </a:solidFill>
              <a:latin typeface="Arial"/>
              <a:ea typeface="Arial"/>
              <a:cs typeface="Arial"/>
              <a:sym typeface="Arial"/>
            </a:endParaRPr>
          </a:p>
        </p:txBody>
      </p:sp>
      <p:sp>
        <p:nvSpPr>
          <p:cNvPr id="324" name="Google Shape;324;p23"/>
          <p:cNvSpPr/>
          <p:nvPr/>
        </p:nvSpPr>
        <p:spPr>
          <a:xfrm>
            <a:off x="7828500" y="7394281"/>
            <a:ext cx="10800873" cy="2544342"/>
          </a:xfrm>
          <a:custGeom>
            <a:avLst/>
            <a:gdLst/>
            <a:ahLst/>
            <a:cxnLst/>
            <a:rect l="l" t="t" r="r" b="b"/>
            <a:pathLst>
              <a:path w="5932762" h="799132" extrusionOk="0">
                <a:moveTo>
                  <a:pt x="0" y="0"/>
                </a:moveTo>
                <a:lnTo>
                  <a:pt x="5932762" y="0"/>
                </a:lnTo>
                <a:lnTo>
                  <a:pt x="5932762" y="799132"/>
                </a:lnTo>
                <a:lnTo>
                  <a:pt x="0" y="799132"/>
                </a:lnTo>
                <a:close/>
              </a:path>
            </a:pathLst>
          </a:custGeom>
          <a:solidFill>
            <a:schemeClr val="lt1"/>
          </a:solidFill>
          <a:ln>
            <a:noFill/>
          </a:ln>
        </p:spPr>
      </p:sp>
      <p:pic>
        <p:nvPicPr>
          <p:cNvPr id="325" name="Google Shape;325;p23"/>
          <p:cNvPicPr preferRelativeResize="0"/>
          <p:nvPr/>
        </p:nvPicPr>
        <p:blipFill rotWithShape="1">
          <a:blip r:embed="rId4">
            <a:alphaModFix/>
          </a:blip>
          <a:srcRect/>
          <a:stretch/>
        </p:blipFill>
        <p:spPr>
          <a:xfrm>
            <a:off x="9525000" y="7631644"/>
            <a:ext cx="1230185" cy="627906"/>
          </a:xfrm>
          <a:prstGeom prst="rect">
            <a:avLst/>
          </a:prstGeom>
          <a:noFill/>
          <a:ln>
            <a:noFill/>
          </a:ln>
        </p:spPr>
      </p:pic>
      <p:pic>
        <p:nvPicPr>
          <p:cNvPr id="326" name="Google Shape;326;p23"/>
          <p:cNvPicPr preferRelativeResize="0"/>
          <p:nvPr/>
        </p:nvPicPr>
        <p:blipFill rotWithShape="1">
          <a:blip r:embed="rId5">
            <a:alphaModFix/>
          </a:blip>
          <a:srcRect/>
          <a:stretch/>
        </p:blipFill>
        <p:spPr>
          <a:xfrm>
            <a:off x="11898185" y="7467533"/>
            <a:ext cx="2596745" cy="1010133"/>
          </a:xfrm>
          <a:prstGeom prst="rect">
            <a:avLst/>
          </a:prstGeom>
          <a:noFill/>
          <a:ln>
            <a:noFill/>
          </a:ln>
        </p:spPr>
      </p:pic>
      <p:pic>
        <p:nvPicPr>
          <p:cNvPr id="327" name="Google Shape;327;p23"/>
          <p:cNvPicPr preferRelativeResize="0"/>
          <p:nvPr/>
        </p:nvPicPr>
        <p:blipFill rotWithShape="1">
          <a:blip r:embed="rId6">
            <a:alphaModFix/>
          </a:blip>
          <a:srcRect/>
          <a:stretch/>
        </p:blipFill>
        <p:spPr>
          <a:xfrm>
            <a:off x="15784385" y="7726445"/>
            <a:ext cx="1183197" cy="492311"/>
          </a:xfrm>
          <a:prstGeom prst="rect">
            <a:avLst/>
          </a:prstGeom>
          <a:noFill/>
          <a:ln>
            <a:noFill/>
          </a:ln>
        </p:spPr>
      </p:pic>
      <p:pic>
        <p:nvPicPr>
          <p:cNvPr id="328" name="Google Shape;328;p23"/>
          <p:cNvPicPr preferRelativeResize="0"/>
          <p:nvPr/>
        </p:nvPicPr>
        <p:blipFill rotWithShape="1">
          <a:blip r:embed="rId7">
            <a:alphaModFix/>
          </a:blip>
          <a:srcRect/>
          <a:stretch/>
        </p:blipFill>
        <p:spPr>
          <a:xfrm>
            <a:off x="10291349" y="8599451"/>
            <a:ext cx="5863051" cy="354049"/>
          </a:xfrm>
          <a:prstGeom prst="rect">
            <a:avLst/>
          </a:prstGeom>
          <a:noFill/>
          <a:ln>
            <a:noFill/>
          </a:ln>
        </p:spPr>
      </p:pic>
      <p:grpSp>
        <p:nvGrpSpPr>
          <p:cNvPr id="329" name="Google Shape;329;p23"/>
          <p:cNvGrpSpPr/>
          <p:nvPr/>
        </p:nvGrpSpPr>
        <p:grpSpPr>
          <a:xfrm>
            <a:off x="10062749" y="9206568"/>
            <a:ext cx="6548851" cy="508932"/>
            <a:chOff x="574168" y="9055433"/>
            <a:chExt cx="8493632" cy="660067"/>
          </a:xfrm>
        </p:grpSpPr>
        <p:pic>
          <p:nvPicPr>
            <p:cNvPr id="330" name="Google Shape;330;p23" descr="Shape&#10;&#10;Description automatically generated with medium confidence"/>
            <p:cNvPicPr preferRelativeResize="0"/>
            <p:nvPr/>
          </p:nvPicPr>
          <p:blipFill rotWithShape="1">
            <a:blip r:embed="rId8">
              <a:alphaModFix/>
            </a:blip>
            <a:srcRect/>
            <a:stretch/>
          </p:blipFill>
          <p:spPr>
            <a:xfrm>
              <a:off x="4448216" y="9143060"/>
              <a:ext cx="1800184" cy="422443"/>
            </a:xfrm>
            <a:prstGeom prst="rect">
              <a:avLst/>
            </a:prstGeom>
            <a:noFill/>
            <a:ln>
              <a:noFill/>
            </a:ln>
          </p:spPr>
        </p:pic>
        <p:pic>
          <p:nvPicPr>
            <p:cNvPr id="331" name="Google Shape;331;p23" descr="Logo&#10;&#10;Description automatically generated"/>
            <p:cNvPicPr preferRelativeResize="0"/>
            <p:nvPr/>
          </p:nvPicPr>
          <p:blipFill rotWithShape="1">
            <a:blip r:embed="rId9">
              <a:alphaModFix/>
            </a:blip>
            <a:srcRect/>
            <a:stretch/>
          </p:blipFill>
          <p:spPr>
            <a:xfrm>
              <a:off x="7267616" y="9055433"/>
              <a:ext cx="1800184" cy="660067"/>
            </a:xfrm>
            <a:prstGeom prst="rect">
              <a:avLst/>
            </a:prstGeom>
            <a:noFill/>
            <a:ln>
              <a:noFill/>
            </a:ln>
          </p:spPr>
        </p:pic>
        <p:pic>
          <p:nvPicPr>
            <p:cNvPr id="332" name="Google Shape;332;p23" descr="Text&#10;&#10;Description automatically generated"/>
            <p:cNvPicPr preferRelativeResize="0"/>
            <p:nvPr/>
          </p:nvPicPr>
          <p:blipFill rotWithShape="1">
            <a:blip r:embed="rId10">
              <a:alphaModFix/>
            </a:blip>
            <a:srcRect/>
            <a:stretch/>
          </p:blipFill>
          <p:spPr>
            <a:xfrm>
              <a:off x="574168" y="9145850"/>
              <a:ext cx="2854832" cy="441262"/>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p:nvPr/>
        </p:nvSpPr>
        <p:spPr>
          <a:xfrm>
            <a:off x="0" y="4570788"/>
            <a:ext cx="18288000" cy="5860591"/>
          </a:xfrm>
          <a:custGeom>
            <a:avLst/>
            <a:gdLst/>
            <a:ahLst/>
            <a:cxnLst/>
            <a:rect l="l" t="t" r="r" b="b"/>
            <a:pathLst>
              <a:path w="8248415" h="1934193" extrusionOk="0">
                <a:moveTo>
                  <a:pt x="0" y="0"/>
                </a:moveTo>
                <a:lnTo>
                  <a:pt x="8248415" y="0"/>
                </a:lnTo>
                <a:lnTo>
                  <a:pt x="8248415" y="1934193"/>
                </a:lnTo>
                <a:lnTo>
                  <a:pt x="0" y="1934193"/>
                </a:lnTo>
                <a:close/>
              </a:path>
            </a:pathLst>
          </a:custGeom>
          <a:solidFill>
            <a:srgbClr val="002F6C"/>
          </a:solidFill>
          <a:ln>
            <a:noFill/>
          </a:ln>
        </p:spPr>
      </p:sp>
      <p:sp>
        <p:nvSpPr>
          <p:cNvPr id="108" name="Google Shape;108;p5"/>
          <p:cNvSpPr txBox="1"/>
          <p:nvPr/>
        </p:nvSpPr>
        <p:spPr>
          <a:xfrm>
            <a:off x="777239" y="2617881"/>
            <a:ext cx="11879981"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dk2"/>
                </a:solidFill>
              </a:rPr>
              <a:t>INTRODUCTION AND PURPOSE</a:t>
            </a:r>
            <a:endParaRPr sz="6000" b="1" i="0" u="none" strike="noStrike" cap="none">
              <a:solidFill>
                <a:schemeClr val="dk2"/>
              </a:solidFill>
            </a:endParaRPr>
          </a:p>
        </p:txBody>
      </p:sp>
      <p:sp>
        <p:nvSpPr>
          <p:cNvPr id="109" name="Google Shape;109;p5"/>
          <p:cNvSpPr txBox="1"/>
          <p:nvPr/>
        </p:nvSpPr>
        <p:spPr>
          <a:xfrm>
            <a:off x="703169" y="5534526"/>
            <a:ext cx="14937900" cy="2854500"/>
          </a:xfrm>
          <a:prstGeom prst="rect">
            <a:avLst/>
          </a:prstGeom>
          <a:noFill/>
          <a:ln>
            <a:noFill/>
          </a:ln>
        </p:spPr>
        <p:txBody>
          <a:bodyPr spcFirstLastPara="1" wrap="square" lIns="0" tIns="0" rIns="0" bIns="0" anchor="t" anchorCtr="0">
            <a:spAutoFit/>
          </a:bodyPr>
          <a:lstStyle/>
          <a:p>
            <a:pPr marL="604519" marR="0" lvl="1" indent="-321310" algn="l" rtl="0">
              <a:lnSpc>
                <a:spcPct val="163291"/>
              </a:lnSpc>
              <a:spcBef>
                <a:spcPts val="0"/>
              </a:spcBef>
              <a:spcAft>
                <a:spcPts val="0"/>
              </a:spcAft>
              <a:buClr>
                <a:schemeClr val="lt1"/>
              </a:buClr>
              <a:buSzPts val="2700"/>
              <a:buFont typeface="Arial"/>
              <a:buChar char="➢"/>
            </a:pPr>
            <a:r>
              <a:rPr lang="en-US" sz="3500" b="0" i="0" u="none" strike="noStrike" cap="none">
                <a:solidFill>
                  <a:schemeClr val="lt1"/>
                </a:solidFill>
                <a:latin typeface="Gill Sans"/>
                <a:ea typeface="Gill Sans"/>
                <a:cs typeface="Gill Sans"/>
                <a:sym typeface="Gill Sans"/>
              </a:rPr>
              <a:t>Description of collaborative process used ensure coherence and alignment of curricular content of preservice teacher preparation and in-service teacher professional development for the ABC+ project. </a:t>
            </a:r>
            <a:endParaRPr sz="3500" b="0" i="0" u="none" strike="noStrike" cap="none">
              <a:solidFill>
                <a:srgbClr val="000000"/>
              </a:solidFill>
              <a:latin typeface="Arial"/>
              <a:ea typeface="Arial"/>
              <a:cs typeface="Arial"/>
              <a:sym typeface="Arial"/>
            </a:endParaRPr>
          </a:p>
          <a:p>
            <a:pPr marL="302259" marR="0" lvl="1" indent="0" algn="l" rtl="0">
              <a:lnSpc>
                <a:spcPct val="163291"/>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10" name="Google Shape;110;p5"/>
          <p:cNvGrpSpPr/>
          <p:nvPr/>
        </p:nvGrpSpPr>
        <p:grpSpPr>
          <a:xfrm>
            <a:off x="139244" y="127189"/>
            <a:ext cx="10391827" cy="1279062"/>
            <a:chOff x="139244" y="127189"/>
            <a:chExt cx="10391827" cy="1279062"/>
          </a:xfrm>
        </p:grpSpPr>
        <p:pic>
          <p:nvPicPr>
            <p:cNvPr id="111" name="Google Shape;111;p5"/>
            <p:cNvPicPr preferRelativeResize="0"/>
            <p:nvPr/>
          </p:nvPicPr>
          <p:blipFill rotWithShape="1">
            <a:blip r:embed="rId3">
              <a:alphaModFix/>
            </a:blip>
            <a:srcRect/>
            <a:stretch/>
          </p:blipFill>
          <p:spPr>
            <a:xfrm>
              <a:off x="139244" y="1055430"/>
              <a:ext cx="5809598" cy="350821"/>
            </a:xfrm>
            <a:prstGeom prst="rect">
              <a:avLst/>
            </a:prstGeom>
            <a:noFill/>
            <a:ln>
              <a:noFill/>
            </a:ln>
          </p:spPr>
        </p:pic>
        <p:pic>
          <p:nvPicPr>
            <p:cNvPr id="112" name="Google Shape;112;p5"/>
            <p:cNvPicPr preferRelativeResize="0"/>
            <p:nvPr/>
          </p:nvPicPr>
          <p:blipFill rotWithShape="1">
            <a:blip r:embed="rId4">
              <a:alphaModFix/>
            </a:blip>
            <a:srcRect/>
            <a:stretch/>
          </p:blipFill>
          <p:spPr>
            <a:xfrm>
              <a:off x="479726" y="239369"/>
              <a:ext cx="1310180" cy="668737"/>
            </a:xfrm>
            <a:prstGeom prst="rect">
              <a:avLst/>
            </a:prstGeom>
            <a:noFill/>
            <a:ln>
              <a:noFill/>
            </a:ln>
          </p:spPr>
        </p:pic>
        <p:pic>
          <p:nvPicPr>
            <p:cNvPr id="113" name="Google Shape;113;p5"/>
            <p:cNvPicPr preferRelativeResize="0"/>
            <p:nvPr/>
          </p:nvPicPr>
          <p:blipFill rotWithShape="1">
            <a:blip r:embed="rId5">
              <a:alphaModFix/>
            </a:blip>
            <a:srcRect/>
            <a:stretch/>
          </p:blipFill>
          <p:spPr>
            <a:xfrm>
              <a:off x="1712287" y="127189"/>
              <a:ext cx="2663513" cy="1036107"/>
            </a:xfrm>
            <a:prstGeom prst="rect">
              <a:avLst/>
            </a:prstGeom>
            <a:noFill/>
            <a:ln>
              <a:noFill/>
            </a:ln>
          </p:spPr>
        </p:pic>
        <p:pic>
          <p:nvPicPr>
            <p:cNvPr id="114" name="Google Shape;114;p5"/>
            <p:cNvPicPr preferRelativeResize="0"/>
            <p:nvPr/>
          </p:nvPicPr>
          <p:blipFill rotWithShape="1">
            <a:blip r:embed="rId6">
              <a:alphaModFix/>
            </a:blip>
            <a:srcRect/>
            <a:stretch/>
          </p:blipFill>
          <p:spPr>
            <a:xfrm>
              <a:off x="4469471" y="427773"/>
              <a:ext cx="1072148" cy="446106"/>
            </a:xfrm>
            <a:prstGeom prst="rect">
              <a:avLst/>
            </a:prstGeom>
            <a:noFill/>
            <a:ln>
              <a:noFill/>
            </a:ln>
          </p:spPr>
        </p:pic>
        <p:pic>
          <p:nvPicPr>
            <p:cNvPr id="115" name="Google Shape;115;p5" descr="Logo&#10;&#10;Description automatically generated"/>
            <p:cNvPicPr preferRelativeResize="0"/>
            <p:nvPr/>
          </p:nvPicPr>
          <p:blipFill rotWithShape="1">
            <a:blip r:embed="rId7">
              <a:alphaModFix/>
            </a:blip>
            <a:srcRect/>
            <a:stretch/>
          </p:blipFill>
          <p:spPr>
            <a:xfrm>
              <a:off x="8874915" y="300849"/>
              <a:ext cx="1656156" cy="60725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2475ed598a_0_0"/>
          <p:cNvSpPr/>
          <p:nvPr/>
        </p:nvSpPr>
        <p:spPr>
          <a:xfrm>
            <a:off x="4217468" y="0"/>
            <a:ext cx="14072732" cy="3955956"/>
          </a:xfrm>
          <a:custGeom>
            <a:avLst/>
            <a:gdLst/>
            <a:ahLst/>
            <a:cxnLst/>
            <a:rect l="l" t="t" r="r" b="b"/>
            <a:pathLst>
              <a:path w="6346215" h="1783971" extrusionOk="0">
                <a:moveTo>
                  <a:pt x="0" y="0"/>
                </a:moveTo>
                <a:lnTo>
                  <a:pt x="6346215" y="0"/>
                </a:lnTo>
                <a:lnTo>
                  <a:pt x="6346215" y="1783971"/>
                </a:lnTo>
                <a:lnTo>
                  <a:pt x="0" y="1783971"/>
                </a:lnTo>
                <a:close/>
              </a:path>
            </a:pathLst>
          </a:custGeom>
          <a:solidFill>
            <a:srgbClr val="002F6C"/>
          </a:solidFill>
          <a:ln>
            <a:noFill/>
          </a:ln>
        </p:spPr>
      </p:sp>
      <p:cxnSp>
        <p:nvCxnSpPr>
          <p:cNvPr id="122" name="Google Shape;122;g12475ed598a_0_0"/>
          <p:cNvCxnSpPr/>
          <p:nvPr/>
        </p:nvCxnSpPr>
        <p:spPr>
          <a:xfrm>
            <a:off x="0" y="9058445"/>
            <a:ext cx="5524800" cy="0"/>
          </a:xfrm>
          <a:prstGeom prst="straightConnector1">
            <a:avLst/>
          </a:prstGeom>
          <a:noFill/>
          <a:ln w="76200" cap="flat" cmpd="sng">
            <a:solidFill>
              <a:srgbClr val="C50C31"/>
            </a:solidFill>
            <a:prstDash val="solid"/>
            <a:round/>
            <a:headEnd type="none" w="sm" len="sm"/>
            <a:tailEnd type="none" w="sm" len="sm"/>
          </a:ln>
        </p:spPr>
      </p:cxnSp>
      <p:pic>
        <p:nvPicPr>
          <p:cNvPr id="123" name="Google Shape;123;g12475ed598a_0_0" descr="A picture containing text, indoor, person&#10;&#10;Description automatically generated"/>
          <p:cNvPicPr preferRelativeResize="0"/>
          <p:nvPr/>
        </p:nvPicPr>
        <p:blipFill rotWithShape="1">
          <a:blip r:embed="rId3">
            <a:alphaModFix/>
          </a:blip>
          <a:srcRect l="9210" r="24621"/>
          <a:stretch/>
        </p:blipFill>
        <p:spPr>
          <a:xfrm>
            <a:off x="0" y="-41045"/>
            <a:ext cx="7010398" cy="7946316"/>
          </a:xfrm>
          <a:prstGeom prst="rect">
            <a:avLst/>
          </a:prstGeom>
          <a:noFill/>
          <a:ln>
            <a:noFill/>
          </a:ln>
        </p:spPr>
      </p:pic>
      <p:pic>
        <p:nvPicPr>
          <p:cNvPr id="124" name="Google Shape;124;g12475ed598a_0_0" descr="Text&#10;&#10;Description automatically generated"/>
          <p:cNvPicPr preferRelativeResize="0"/>
          <p:nvPr/>
        </p:nvPicPr>
        <p:blipFill rotWithShape="1">
          <a:blip r:embed="rId4">
            <a:alphaModFix/>
          </a:blip>
          <a:srcRect l="25434" r="18848"/>
          <a:stretch/>
        </p:blipFill>
        <p:spPr>
          <a:xfrm>
            <a:off x="1" y="444817"/>
            <a:ext cx="7010396" cy="8392403"/>
          </a:xfrm>
          <a:prstGeom prst="rect">
            <a:avLst/>
          </a:prstGeom>
          <a:noFill/>
          <a:ln>
            <a:noFill/>
          </a:ln>
        </p:spPr>
      </p:pic>
      <p:grpSp>
        <p:nvGrpSpPr>
          <p:cNvPr id="125" name="Google Shape;125;g12475ed598a_0_0"/>
          <p:cNvGrpSpPr/>
          <p:nvPr/>
        </p:nvGrpSpPr>
        <p:grpSpPr>
          <a:xfrm>
            <a:off x="364359" y="9142200"/>
            <a:ext cx="17328549" cy="1036107"/>
            <a:chOff x="364359" y="9142200"/>
            <a:chExt cx="17328549" cy="1036107"/>
          </a:xfrm>
        </p:grpSpPr>
        <p:pic>
          <p:nvPicPr>
            <p:cNvPr id="126" name="Google Shape;126;g12475ed598a_0_0"/>
            <p:cNvPicPr preferRelativeResize="0"/>
            <p:nvPr/>
          </p:nvPicPr>
          <p:blipFill rotWithShape="1">
            <a:blip r:embed="rId5">
              <a:alphaModFix/>
            </a:blip>
            <a:srcRect/>
            <a:stretch/>
          </p:blipFill>
          <p:spPr>
            <a:xfrm>
              <a:off x="7162800" y="9479330"/>
              <a:ext cx="5809597" cy="350821"/>
            </a:xfrm>
            <a:prstGeom prst="rect">
              <a:avLst/>
            </a:prstGeom>
            <a:noFill/>
            <a:ln>
              <a:noFill/>
            </a:ln>
          </p:spPr>
        </p:pic>
        <p:pic>
          <p:nvPicPr>
            <p:cNvPr id="127" name="Google Shape;127;g12475ed598a_0_0"/>
            <p:cNvPicPr preferRelativeResize="0"/>
            <p:nvPr/>
          </p:nvPicPr>
          <p:blipFill rotWithShape="1">
            <a:blip r:embed="rId6">
              <a:alphaModFix/>
            </a:blip>
            <a:srcRect/>
            <a:stretch/>
          </p:blipFill>
          <p:spPr>
            <a:xfrm>
              <a:off x="364359" y="9254380"/>
              <a:ext cx="1310180" cy="668737"/>
            </a:xfrm>
            <a:prstGeom prst="rect">
              <a:avLst/>
            </a:prstGeom>
            <a:noFill/>
            <a:ln>
              <a:noFill/>
            </a:ln>
          </p:spPr>
        </p:pic>
        <p:pic>
          <p:nvPicPr>
            <p:cNvPr id="128" name="Google Shape;128;g12475ed598a_0_0"/>
            <p:cNvPicPr preferRelativeResize="0"/>
            <p:nvPr/>
          </p:nvPicPr>
          <p:blipFill rotWithShape="1">
            <a:blip r:embed="rId7">
              <a:alphaModFix/>
            </a:blip>
            <a:srcRect/>
            <a:stretch/>
          </p:blipFill>
          <p:spPr>
            <a:xfrm>
              <a:off x="1596920" y="9142200"/>
              <a:ext cx="2663512" cy="1036107"/>
            </a:xfrm>
            <a:prstGeom prst="rect">
              <a:avLst/>
            </a:prstGeom>
            <a:noFill/>
            <a:ln>
              <a:noFill/>
            </a:ln>
          </p:spPr>
        </p:pic>
        <p:pic>
          <p:nvPicPr>
            <p:cNvPr id="129" name="Google Shape;129;g12475ed598a_0_0"/>
            <p:cNvPicPr preferRelativeResize="0"/>
            <p:nvPr/>
          </p:nvPicPr>
          <p:blipFill rotWithShape="1">
            <a:blip r:embed="rId8">
              <a:alphaModFix/>
            </a:blip>
            <a:srcRect/>
            <a:stretch/>
          </p:blipFill>
          <p:spPr>
            <a:xfrm>
              <a:off x="4354104" y="9442784"/>
              <a:ext cx="1072148" cy="446106"/>
            </a:xfrm>
            <a:prstGeom prst="rect">
              <a:avLst/>
            </a:prstGeom>
            <a:noFill/>
            <a:ln>
              <a:noFill/>
            </a:ln>
          </p:spPr>
        </p:pic>
        <p:pic>
          <p:nvPicPr>
            <p:cNvPr id="130" name="Google Shape;130;g12475ed598a_0_0" descr="Logo&#10;&#10;Description automatically generated"/>
            <p:cNvPicPr preferRelativeResize="0"/>
            <p:nvPr/>
          </p:nvPicPr>
          <p:blipFill rotWithShape="1">
            <a:blip r:embed="rId9">
              <a:alphaModFix/>
            </a:blip>
            <a:srcRect/>
            <a:stretch/>
          </p:blipFill>
          <p:spPr>
            <a:xfrm>
              <a:off x="15689252" y="9284365"/>
              <a:ext cx="2003656" cy="734673"/>
            </a:xfrm>
            <a:prstGeom prst="rect">
              <a:avLst/>
            </a:prstGeom>
            <a:noFill/>
            <a:ln>
              <a:noFill/>
            </a:ln>
          </p:spPr>
        </p:pic>
      </p:grpSp>
      <p:sp>
        <p:nvSpPr>
          <p:cNvPr id="131" name="Google Shape;131;g12475ed598a_0_0"/>
          <p:cNvSpPr txBox="1"/>
          <p:nvPr/>
        </p:nvSpPr>
        <p:spPr>
          <a:xfrm>
            <a:off x="7409424" y="1334272"/>
            <a:ext cx="11089200" cy="11649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7568"/>
              <a:buFont typeface="Arial"/>
              <a:buNone/>
            </a:pPr>
            <a:r>
              <a:rPr lang="en-US" sz="7568" b="1" i="0" u="none" strike="noStrike" cap="none">
                <a:solidFill>
                  <a:srgbClr val="FFFFFF"/>
                </a:solidFill>
                <a:latin typeface="Gill Sans"/>
                <a:ea typeface="Gill Sans"/>
                <a:cs typeface="Gill Sans"/>
                <a:sym typeface="Gill Sans"/>
              </a:rPr>
              <a:t>Research Questions </a:t>
            </a:r>
            <a:endParaRPr sz="1400" b="0" i="0" u="none" strike="noStrike" cap="none">
              <a:solidFill>
                <a:srgbClr val="000000"/>
              </a:solidFill>
              <a:latin typeface="Arial"/>
              <a:ea typeface="Arial"/>
              <a:cs typeface="Arial"/>
              <a:sym typeface="Arial"/>
            </a:endParaRPr>
          </a:p>
        </p:txBody>
      </p:sp>
      <p:sp>
        <p:nvSpPr>
          <p:cNvPr id="132" name="Google Shape;132;g12475ed598a_0_0"/>
          <p:cNvSpPr txBox="1"/>
          <p:nvPr/>
        </p:nvSpPr>
        <p:spPr>
          <a:xfrm>
            <a:off x="7409425" y="4205306"/>
            <a:ext cx="10210800" cy="39711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3600"/>
              <a:buFont typeface="Calibri"/>
              <a:buAutoNum type="arabicPeriod"/>
            </a:pPr>
            <a:r>
              <a:rPr lang="en-US" sz="3600" b="0" i="0" u="none" strike="noStrike" cap="none">
                <a:solidFill>
                  <a:srgbClr val="000000"/>
                </a:solidFill>
                <a:latin typeface="Calibri"/>
                <a:ea typeface="Calibri"/>
                <a:cs typeface="Calibri"/>
                <a:sym typeface="Calibri"/>
              </a:rPr>
              <a:t>How did the intervention team collaborate to ensure alignment and coherence between preservice teacher preparation and in-service teacher training?</a:t>
            </a:r>
            <a:endParaRPr/>
          </a:p>
          <a:p>
            <a:pPr marL="0" marR="0" lvl="0" indent="0" algn="l" rtl="0">
              <a:lnSpc>
                <a:spcPct val="100000"/>
              </a:lnSpc>
              <a:spcBef>
                <a:spcPts val="0"/>
              </a:spcBef>
              <a:spcAft>
                <a:spcPts val="0"/>
              </a:spcAft>
              <a:buNone/>
            </a:pP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2. What types of curricular content and literacy  strategies were aligned for teacher development?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245b62a9f9_1_0"/>
          <p:cNvSpPr/>
          <p:nvPr/>
        </p:nvSpPr>
        <p:spPr>
          <a:xfrm>
            <a:off x="4217475" y="0"/>
            <a:ext cx="14072732" cy="2082786"/>
          </a:xfrm>
          <a:custGeom>
            <a:avLst/>
            <a:gdLst/>
            <a:ahLst/>
            <a:cxnLst/>
            <a:rect l="l" t="t" r="r" b="b"/>
            <a:pathLst>
              <a:path w="6346215" h="1783971" extrusionOk="0">
                <a:moveTo>
                  <a:pt x="0" y="0"/>
                </a:moveTo>
                <a:lnTo>
                  <a:pt x="6346215" y="0"/>
                </a:lnTo>
                <a:lnTo>
                  <a:pt x="6346215" y="1783971"/>
                </a:lnTo>
                <a:lnTo>
                  <a:pt x="0" y="1783971"/>
                </a:lnTo>
                <a:close/>
              </a:path>
            </a:pathLst>
          </a:custGeom>
          <a:solidFill>
            <a:srgbClr val="002F6C"/>
          </a:solidFill>
          <a:ln>
            <a:noFill/>
          </a:ln>
        </p:spPr>
      </p:sp>
      <p:cxnSp>
        <p:nvCxnSpPr>
          <p:cNvPr id="138" name="Google Shape;138;g1245b62a9f9_1_0"/>
          <p:cNvCxnSpPr/>
          <p:nvPr/>
        </p:nvCxnSpPr>
        <p:spPr>
          <a:xfrm>
            <a:off x="0" y="9058445"/>
            <a:ext cx="5524800" cy="0"/>
          </a:xfrm>
          <a:prstGeom prst="straightConnector1">
            <a:avLst/>
          </a:prstGeom>
          <a:noFill/>
          <a:ln w="76200" cap="flat" cmpd="sng">
            <a:solidFill>
              <a:srgbClr val="C50C31"/>
            </a:solidFill>
            <a:prstDash val="solid"/>
            <a:round/>
            <a:headEnd type="none" w="sm" len="sm"/>
            <a:tailEnd type="none" w="sm" len="sm"/>
          </a:ln>
        </p:spPr>
      </p:cxnSp>
      <p:sp>
        <p:nvSpPr>
          <p:cNvPr id="139" name="Google Shape;139;g1245b62a9f9_1_0"/>
          <p:cNvSpPr txBox="1"/>
          <p:nvPr/>
        </p:nvSpPr>
        <p:spPr>
          <a:xfrm>
            <a:off x="6781800" y="395696"/>
            <a:ext cx="11658600" cy="2796000"/>
          </a:xfrm>
          <a:prstGeom prst="rect">
            <a:avLst/>
          </a:prstGeom>
          <a:noFill/>
          <a:ln>
            <a:noFill/>
          </a:ln>
        </p:spPr>
        <p:txBody>
          <a:bodyPr spcFirstLastPara="1" wrap="square" lIns="0" tIns="0" rIns="0" bIns="0" anchor="t" anchorCtr="0">
            <a:spAutoFit/>
          </a:bodyPr>
          <a:lstStyle/>
          <a:p>
            <a:pPr marL="0" lvl="0" indent="0" algn="l" rtl="0">
              <a:lnSpc>
                <a:spcPct val="140010"/>
              </a:lnSpc>
              <a:spcBef>
                <a:spcPts val="0"/>
              </a:spcBef>
              <a:spcAft>
                <a:spcPts val="0"/>
              </a:spcAft>
              <a:buClr>
                <a:schemeClr val="dk1"/>
              </a:buClr>
              <a:buSzPts val="7568"/>
              <a:buFont typeface="Arial"/>
              <a:buNone/>
            </a:pPr>
            <a:r>
              <a:rPr lang="en-US" sz="7568" b="1">
                <a:solidFill>
                  <a:schemeClr val="lt1"/>
                </a:solidFill>
                <a:latin typeface="Gill Sans"/>
                <a:ea typeface="Gill Sans"/>
                <a:cs typeface="Gill Sans"/>
                <a:sym typeface="Gill Sans"/>
              </a:rPr>
              <a:t>Review of the Literature </a:t>
            </a:r>
            <a:endParaRPr>
              <a:solidFill>
                <a:schemeClr val="dk1"/>
              </a:solidFill>
            </a:endParaRPr>
          </a:p>
          <a:p>
            <a:pPr marL="0" marR="0" lvl="0" indent="0" algn="l" rtl="0">
              <a:lnSpc>
                <a:spcPct val="140010"/>
              </a:lnSpc>
              <a:spcBef>
                <a:spcPts val="0"/>
              </a:spcBef>
              <a:spcAft>
                <a:spcPts val="0"/>
              </a:spcAft>
              <a:buNone/>
            </a:pPr>
            <a:endParaRPr sz="7568" b="1">
              <a:solidFill>
                <a:srgbClr val="FFFFFF"/>
              </a:solidFill>
              <a:latin typeface="Gill Sans"/>
              <a:ea typeface="Gill Sans"/>
              <a:cs typeface="Gill Sans"/>
              <a:sym typeface="Gill Sans"/>
            </a:endParaRPr>
          </a:p>
        </p:txBody>
      </p:sp>
      <p:sp>
        <p:nvSpPr>
          <p:cNvPr id="140" name="Google Shape;140;g1245b62a9f9_1_0"/>
          <p:cNvSpPr txBox="1"/>
          <p:nvPr/>
        </p:nvSpPr>
        <p:spPr>
          <a:xfrm>
            <a:off x="3660458" y="9538069"/>
            <a:ext cx="864300" cy="414600"/>
          </a:xfrm>
          <a:prstGeom prst="rect">
            <a:avLst/>
          </a:prstGeom>
          <a:noFill/>
          <a:ln>
            <a:noFill/>
          </a:ln>
        </p:spPr>
        <p:txBody>
          <a:bodyPr spcFirstLastPara="1" wrap="square" lIns="0" tIns="0" rIns="0" bIns="0" anchor="t" anchorCtr="0">
            <a:spAutoFit/>
          </a:bodyPr>
          <a:lstStyle/>
          <a:p>
            <a:pPr marL="0" marR="0" lvl="0" indent="0" algn="ctr" rtl="0">
              <a:lnSpc>
                <a:spcPct val="140992"/>
              </a:lnSpc>
              <a:spcBef>
                <a:spcPts val="0"/>
              </a:spcBef>
              <a:spcAft>
                <a:spcPts val="0"/>
              </a:spcAft>
              <a:buNone/>
            </a:pPr>
            <a:r>
              <a:rPr lang="en-US" sz="705" b="1">
                <a:solidFill>
                  <a:srgbClr val="FFFFFF"/>
                </a:solidFill>
                <a:latin typeface="Poppins"/>
                <a:ea typeface="Poppins"/>
                <a:cs typeface="Poppins"/>
                <a:sym typeface="Poppins"/>
              </a:rPr>
              <a:t>SDO</a:t>
            </a:r>
            <a:endParaRPr/>
          </a:p>
          <a:p>
            <a:pPr marL="0" marR="0" lvl="0" indent="0" algn="ctr" rtl="0">
              <a:lnSpc>
                <a:spcPct val="140992"/>
              </a:lnSpc>
              <a:spcBef>
                <a:spcPts val="0"/>
              </a:spcBef>
              <a:spcAft>
                <a:spcPts val="0"/>
              </a:spcAft>
              <a:buNone/>
            </a:pPr>
            <a:r>
              <a:rPr lang="en-US" sz="705" b="1">
                <a:solidFill>
                  <a:srgbClr val="FFFFFF"/>
                </a:solidFill>
                <a:latin typeface="Poppins"/>
                <a:ea typeface="Poppins"/>
                <a:cs typeface="Poppins"/>
                <a:sym typeface="Poppins"/>
              </a:rPr>
              <a:t>Cotabato</a:t>
            </a:r>
            <a:endParaRPr/>
          </a:p>
          <a:p>
            <a:pPr marL="0" marR="0" lvl="0" indent="0" algn="ctr" rtl="0">
              <a:lnSpc>
                <a:spcPct val="140992"/>
              </a:lnSpc>
              <a:spcBef>
                <a:spcPts val="0"/>
              </a:spcBef>
              <a:spcAft>
                <a:spcPts val="0"/>
              </a:spcAft>
              <a:buNone/>
            </a:pPr>
            <a:r>
              <a:rPr lang="en-US" sz="705" b="1">
                <a:solidFill>
                  <a:srgbClr val="FFFFFF"/>
                </a:solidFill>
                <a:latin typeface="Poppins"/>
                <a:ea typeface="Poppins"/>
                <a:cs typeface="Poppins"/>
                <a:sym typeface="Poppins"/>
              </a:rPr>
              <a:t>logo</a:t>
            </a:r>
            <a:endParaRPr/>
          </a:p>
        </p:txBody>
      </p:sp>
      <p:pic>
        <p:nvPicPr>
          <p:cNvPr id="141" name="Google Shape;141;g1245b62a9f9_1_0"/>
          <p:cNvPicPr preferRelativeResize="0"/>
          <p:nvPr/>
        </p:nvPicPr>
        <p:blipFill rotWithShape="1">
          <a:blip r:embed="rId3">
            <a:alphaModFix/>
          </a:blip>
          <a:srcRect l="23665" r="18866"/>
          <a:stretch/>
        </p:blipFill>
        <p:spPr>
          <a:xfrm>
            <a:off x="-99350" y="1"/>
            <a:ext cx="6545375" cy="8740901"/>
          </a:xfrm>
          <a:prstGeom prst="rect">
            <a:avLst/>
          </a:prstGeom>
          <a:noFill/>
          <a:ln>
            <a:noFill/>
          </a:ln>
        </p:spPr>
      </p:pic>
      <p:grpSp>
        <p:nvGrpSpPr>
          <p:cNvPr id="142" name="Google Shape;142;g1245b62a9f9_1_0"/>
          <p:cNvGrpSpPr/>
          <p:nvPr/>
        </p:nvGrpSpPr>
        <p:grpSpPr>
          <a:xfrm>
            <a:off x="364359" y="9142200"/>
            <a:ext cx="17328549" cy="1036107"/>
            <a:chOff x="364359" y="9142200"/>
            <a:chExt cx="17328549" cy="1036107"/>
          </a:xfrm>
        </p:grpSpPr>
        <p:pic>
          <p:nvPicPr>
            <p:cNvPr id="143" name="Google Shape;143;g1245b62a9f9_1_0"/>
            <p:cNvPicPr preferRelativeResize="0"/>
            <p:nvPr/>
          </p:nvPicPr>
          <p:blipFill rotWithShape="1">
            <a:blip r:embed="rId4">
              <a:alphaModFix/>
            </a:blip>
            <a:srcRect/>
            <a:stretch/>
          </p:blipFill>
          <p:spPr>
            <a:xfrm>
              <a:off x="7162800" y="9479330"/>
              <a:ext cx="5809597" cy="350821"/>
            </a:xfrm>
            <a:prstGeom prst="rect">
              <a:avLst/>
            </a:prstGeom>
            <a:noFill/>
            <a:ln>
              <a:noFill/>
            </a:ln>
          </p:spPr>
        </p:pic>
        <p:pic>
          <p:nvPicPr>
            <p:cNvPr id="144" name="Google Shape;144;g1245b62a9f9_1_0"/>
            <p:cNvPicPr preferRelativeResize="0"/>
            <p:nvPr/>
          </p:nvPicPr>
          <p:blipFill rotWithShape="1">
            <a:blip r:embed="rId5">
              <a:alphaModFix/>
            </a:blip>
            <a:srcRect/>
            <a:stretch/>
          </p:blipFill>
          <p:spPr>
            <a:xfrm>
              <a:off x="364359" y="9254380"/>
              <a:ext cx="1310180" cy="668737"/>
            </a:xfrm>
            <a:prstGeom prst="rect">
              <a:avLst/>
            </a:prstGeom>
            <a:noFill/>
            <a:ln>
              <a:noFill/>
            </a:ln>
          </p:spPr>
        </p:pic>
        <p:pic>
          <p:nvPicPr>
            <p:cNvPr id="145" name="Google Shape;145;g1245b62a9f9_1_0"/>
            <p:cNvPicPr preferRelativeResize="0"/>
            <p:nvPr/>
          </p:nvPicPr>
          <p:blipFill rotWithShape="1">
            <a:blip r:embed="rId6">
              <a:alphaModFix/>
            </a:blip>
            <a:srcRect/>
            <a:stretch/>
          </p:blipFill>
          <p:spPr>
            <a:xfrm>
              <a:off x="1596920" y="9142200"/>
              <a:ext cx="2663512" cy="1036107"/>
            </a:xfrm>
            <a:prstGeom prst="rect">
              <a:avLst/>
            </a:prstGeom>
            <a:noFill/>
            <a:ln>
              <a:noFill/>
            </a:ln>
          </p:spPr>
        </p:pic>
        <p:pic>
          <p:nvPicPr>
            <p:cNvPr id="146" name="Google Shape;146;g1245b62a9f9_1_0"/>
            <p:cNvPicPr preferRelativeResize="0"/>
            <p:nvPr/>
          </p:nvPicPr>
          <p:blipFill rotWithShape="1">
            <a:blip r:embed="rId7">
              <a:alphaModFix/>
            </a:blip>
            <a:srcRect/>
            <a:stretch/>
          </p:blipFill>
          <p:spPr>
            <a:xfrm>
              <a:off x="4354104" y="9442784"/>
              <a:ext cx="1072148" cy="446106"/>
            </a:xfrm>
            <a:prstGeom prst="rect">
              <a:avLst/>
            </a:prstGeom>
            <a:noFill/>
            <a:ln>
              <a:noFill/>
            </a:ln>
          </p:spPr>
        </p:pic>
        <p:pic>
          <p:nvPicPr>
            <p:cNvPr id="147" name="Google Shape;147;g1245b62a9f9_1_0" descr="Logo&#10;&#10;Description automatically generated"/>
            <p:cNvPicPr preferRelativeResize="0"/>
            <p:nvPr/>
          </p:nvPicPr>
          <p:blipFill rotWithShape="1">
            <a:blip r:embed="rId8">
              <a:alphaModFix/>
            </a:blip>
            <a:srcRect/>
            <a:stretch/>
          </p:blipFill>
          <p:spPr>
            <a:xfrm>
              <a:off x="15689252" y="9284365"/>
              <a:ext cx="2003656" cy="734673"/>
            </a:xfrm>
            <a:prstGeom prst="rect">
              <a:avLst/>
            </a:prstGeom>
            <a:noFill/>
            <a:ln>
              <a:noFill/>
            </a:ln>
          </p:spPr>
        </p:pic>
      </p:grpSp>
      <p:sp>
        <p:nvSpPr>
          <p:cNvPr id="148" name="Google Shape;148;g1245b62a9f9_1_0"/>
          <p:cNvSpPr txBox="1"/>
          <p:nvPr/>
        </p:nvSpPr>
        <p:spPr>
          <a:xfrm>
            <a:off x="6656418" y="2164384"/>
            <a:ext cx="11419500" cy="75423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Need for coherence and alignment  in the development of teacher candidates and in-service teachers (Feiman-Nemser, 2001;McMahon et al. 2015;  W.P., 2000; Zuilkowski et al, 2021)</a:t>
            </a:r>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Sustainable teacher development, quality teachers,  retention of teachers, and life-long continuum of teacher learning and development (Feiman-Nemser, 2001; Sowa et al; W.P., 2000).</a:t>
            </a:r>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In LMICs inservice teachers PD from implementers, is completely different from curriculum provided to teacher candidates (Zuikowski et al, 2021)</a:t>
            </a:r>
            <a:endParaRPr/>
          </a:p>
          <a:p>
            <a:pPr marL="457200" marR="0" lvl="0" indent="-25400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Calibri"/>
                <a:ea typeface="Calibri"/>
                <a:cs typeface="Calibri"/>
                <a:sym typeface="Calibri"/>
              </a:rPr>
              <a:t>Scant literature on how this alignment and coherence can be achieved.</a:t>
            </a:r>
            <a:endParaRPr/>
          </a:p>
          <a:p>
            <a:pPr marL="0" marR="0" lvl="0" indent="0" algn="l" rtl="0">
              <a:lnSpc>
                <a:spcPct val="100000"/>
              </a:lnSpc>
              <a:spcBef>
                <a:spcPts val="0"/>
              </a:spcBef>
              <a:spcAft>
                <a:spcPts val="0"/>
              </a:spcAft>
              <a:buNone/>
            </a:pPr>
            <a:endParaRPr sz="36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2475ed598a_0_431"/>
          <p:cNvSpPr/>
          <p:nvPr/>
        </p:nvSpPr>
        <p:spPr>
          <a:xfrm>
            <a:off x="54138" y="32900"/>
            <a:ext cx="18213637" cy="1547595"/>
          </a:xfrm>
          <a:custGeom>
            <a:avLst/>
            <a:gdLst/>
            <a:ahLst/>
            <a:cxnLst/>
            <a:rect l="l" t="t" r="r" b="b"/>
            <a:pathLst>
              <a:path w="6346215" h="1783971" extrusionOk="0">
                <a:moveTo>
                  <a:pt x="0" y="0"/>
                </a:moveTo>
                <a:lnTo>
                  <a:pt x="6346215" y="0"/>
                </a:lnTo>
                <a:lnTo>
                  <a:pt x="6346215" y="1783971"/>
                </a:lnTo>
                <a:lnTo>
                  <a:pt x="0" y="1783971"/>
                </a:lnTo>
                <a:close/>
              </a:path>
            </a:pathLst>
          </a:custGeom>
          <a:solidFill>
            <a:srgbClr val="002F6C"/>
          </a:solidFill>
          <a:ln>
            <a:noFill/>
          </a:ln>
        </p:spPr>
      </p:sp>
      <p:cxnSp>
        <p:nvCxnSpPr>
          <p:cNvPr id="154" name="Google Shape;154;g12475ed598a_0_431"/>
          <p:cNvCxnSpPr/>
          <p:nvPr/>
        </p:nvCxnSpPr>
        <p:spPr>
          <a:xfrm>
            <a:off x="0" y="9058445"/>
            <a:ext cx="5524800" cy="0"/>
          </a:xfrm>
          <a:prstGeom prst="straightConnector1">
            <a:avLst/>
          </a:prstGeom>
          <a:noFill/>
          <a:ln w="76200" cap="flat" cmpd="sng">
            <a:solidFill>
              <a:srgbClr val="C50C31"/>
            </a:solidFill>
            <a:prstDash val="solid"/>
            <a:round/>
            <a:headEnd type="none" w="sm" len="sm"/>
            <a:tailEnd type="none" w="sm" len="sm"/>
          </a:ln>
        </p:spPr>
      </p:cxnSp>
      <p:sp>
        <p:nvSpPr>
          <p:cNvPr id="155" name="Google Shape;155;g12475ed598a_0_431"/>
          <p:cNvSpPr txBox="1"/>
          <p:nvPr/>
        </p:nvSpPr>
        <p:spPr>
          <a:xfrm>
            <a:off x="578684" y="224239"/>
            <a:ext cx="17593200" cy="11649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7568"/>
              <a:buFont typeface="Arial"/>
              <a:buNone/>
            </a:pPr>
            <a:r>
              <a:rPr lang="en-US" sz="7568" b="1" i="0" u="none" strike="noStrike" cap="none">
                <a:solidFill>
                  <a:srgbClr val="FFFFFF"/>
                </a:solidFill>
                <a:latin typeface="Gill Sans"/>
                <a:ea typeface="Gill Sans"/>
                <a:cs typeface="Gill Sans"/>
                <a:sym typeface="Gill Sans"/>
              </a:rPr>
              <a:t>Collaborative Model Design</a:t>
            </a:r>
            <a:endParaRPr sz="1400" b="0" i="0" u="none" strike="noStrike" cap="none">
              <a:solidFill>
                <a:srgbClr val="000000"/>
              </a:solidFill>
              <a:latin typeface="Arial"/>
              <a:ea typeface="Arial"/>
              <a:cs typeface="Arial"/>
              <a:sym typeface="Arial"/>
            </a:endParaRPr>
          </a:p>
        </p:txBody>
      </p:sp>
      <p:sp>
        <p:nvSpPr>
          <p:cNvPr id="156" name="Google Shape;156;g12475ed598a_0_431"/>
          <p:cNvSpPr txBox="1"/>
          <p:nvPr/>
        </p:nvSpPr>
        <p:spPr>
          <a:xfrm>
            <a:off x="3660458" y="9538069"/>
            <a:ext cx="864300" cy="414600"/>
          </a:xfrm>
          <a:prstGeom prst="rect">
            <a:avLst/>
          </a:prstGeom>
          <a:noFill/>
          <a:ln>
            <a:noFill/>
          </a:ln>
        </p:spPr>
        <p:txBody>
          <a:bodyPr spcFirstLastPara="1" wrap="square" lIns="0" tIns="0" rIns="0" bIns="0" anchor="t" anchorCtr="0">
            <a:spAutoFit/>
          </a:bodyPr>
          <a:lstStyle/>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SDO</a:t>
            </a:r>
            <a:endParaRPr sz="1400" b="0" i="0" u="none" strike="noStrike" cap="none">
              <a:solidFill>
                <a:srgbClr val="000000"/>
              </a:solidFill>
              <a:latin typeface="Arial"/>
              <a:ea typeface="Arial"/>
              <a:cs typeface="Arial"/>
              <a:sym typeface="Arial"/>
            </a:endParaRPr>
          </a:p>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Cotabato</a:t>
            </a:r>
            <a:endParaRPr sz="1400" b="0" i="0" u="none" strike="noStrike" cap="none">
              <a:solidFill>
                <a:srgbClr val="000000"/>
              </a:solidFill>
              <a:latin typeface="Arial"/>
              <a:ea typeface="Arial"/>
              <a:cs typeface="Arial"/>
              <a:sym typeface="Arial"/>
            </a:endParaRPr>
          </a:p>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logo</a:t>
            </a:r>
            <a:endParaRPr sz="1400" b="0" i="0" u="none" strike="noStrike" cap="none">
              <a:solidFill>
                <a:srgbClr val="000000"/>
              </a:solidFill>
              <a:latin typeface="Arial"/>
              <a:ea typeface="Arial"/>
              <a:cs typeface="Arial"/>
              <a:sym typeface="Arial"/>
            </a:endParaRPr>
          </a:p>
        </p:txBody>
      </p:sp>
      <p:sp>
        <p:nvSpPr>
          <p:cNvPr id="157" name="Google Shape;157;g12475ed598a_0_431"/>
          <p:cNvSpPr txBox="1"/>
          <p:nvPr/>
        </p:nvSpPr>
        <p:spPr>
          <a:xfrm>
            <a:off x="147050" y="2419900"/>
            <a:ext cx="4605600" cy="7988700"/>
          </a:xfrm>
          <a:prstGeom prst="rect">
            <a:avLst/>
          </a:prstGeom>
          <a:noFill/>
          <a:ln>
            <a:noFill/>
          </a:ln>
        </p:spPr>
        <p:txBody>
          <a:bodyPr spcFirstLastPara="1" wrap="square" lIns="91425" tIns="45700" rIns="91425" bIns="45700" anchor="t" anchorCtr="0">
            <a:spAutoFit/>
          </a:bodyPr>
          <a:lstStyle/>
          <a:p>
            <a:pPr marL="0" marR="0" lvl="2"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Adaptation of basic program development model</a:t>
            </a:r>
            <a:r>
              <a:rPr lang="en-US" sz="3200"/>
              <a:t> </a:t>
            </a:r>
            <a:r>
              <a:rPr lang="en-US" sz="2900" b="0" i="0" u="none" strike="noStrike" cap="none">
                <a:solidFill>
                  <a:srgbClr val="000000"/>
                </a:solidFill>
                <a:latin typeface="Arial"/>
                <a:ea typeface="Arial"/>
                <a:cs typeface="Arial"/>
                <a:sym typeface="Arial"/>
              </a:rPr>
              <a:t>(Franz et al. 2015).  </a:t>
            </a:r>
            <a:endParaRPr sz="1100"/>
          </a:p>
          <a:p>
            <a:pPr marL="0" marR="0" lvl="2" indent="0" algn="l" rtl="0">
              <a:lnSpc>
                <a:spcPct val="100000"/>
              </a:lnSpc>
              <a:spcBef>
                <a:spcPts val="0"/>
              </a:spcBef>
              <a:spcAft>
                <a:spcPts val="0"/>
              </a:spcAft>
              <a:buNone/>
            </a:pPr>
            <a:endParaRPr sz="2900"/>
          </a:p>
          <a:p>
            <a:pPr marL="0" marR="0" lvl="2"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Steps in collaborative process adapted and modified  </a:t>
            </a:r>
            <a:endParaRPr/>
          </a:p>
          <a:p>
            <a:pPr marL="0" marR="0" lvl="2"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 </a:t>
            </a:r>
            <a:endParaRPr sz="3200" b="0" i="0" u="none" strike="noStrike" cap="none">
              <a:solidFill>
                <a:srgbClr val="000000"/>
              </a:solidFill>
              <a:latin typeface="Arial"/>
              <a:ea typeface="Arial"/>
              <a:cs typeface="Arial"/>
              <a:sym typeface="Arial"/>
            </a:endParaRPr>
          </a:p>
          <a:p>
            <a:pPr marL="457200" marR="0" lvl="0" indent="-25400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600" b="0" i="0" u="none" strike="noStrike" cap="none">
              <a:solidFill>
                <a:srgbClr val="000000"/>
              </a:solidFill>
              <a:latin typeface="Calibri"/>
              <a:ea typeface="Calibri"/>
              <a:cs typeface="Calibri"/>
              <a:sym typeface="Calibri"/>
            </a:endParaRPr>
          </a:p>
        </p:txBody>
      </p:sp>
      <p:grpSp>
        <p:nvGrpSpPr>
          <p:cNvPr id="158" name="Google Shape;158;g12475ed598a_0_431"/>
          <p:cNvGrpSpPr/>
          <p:nvPr/>
        </p:nvGrpSpPr>
        <p:grpSpPr>
          <a:xfrm>
            <a:off x="364359" y="9227323"/>
            <a:ext cx="17328549" cy="1036107"/>
            <a:chOff x="364359" y="9142200"/>
            <a:chExt cx="17328549" cy="1036107"/>
          </a:xfrm>
        </p:grpSpPr>
        <p:pic>
          <p:nvPicPr>
            <p:cNvPr id="159" name="Google Shape;159;g12475ed598a_0_431"/>
            <p:cNvPicPr preferRelativeResize="0"/>
            <p:nvPr/>
          </p:nvPicPr>
          <p:blipFill rotWithShape="1">
            <a:blip r:embed="rId3">
              <a:alphaModFix/>
            </a:blip>
            <a:srcRect/>
            <a:stretch/>
          </p:blipFill>
          <p:spPr>
            <a:xfrm>
              <a:off x="7162800" y="9479330"/>
              <a:ext cx="5809597" cy="350821"/>
            </a:xfrm>
            <a:prstGeom prst="rect">
              <a:avLst/>
            </a:prstGeom>
            <a:noFill/>
            <a:ln>
              <a:noFill/>
            </a:ln>
          </p:spPr>
        </p:pic>
        <p:pic>
          <p:nvPicPr>
            <p:cNvPr id="160" name="Google Shape;160;g12475ed598a_0_431"/>
            <p:cNvPicPr preferRelativeResize="0"/>
            <p:nvPr/>
          </p:nvPicPr>
          <p:blipFill rotWithShape="1">
            <a:blip r:embed="rId4">
              <a:alphaModFix/>
            </a:blip>
            <a:srcRect/>
            <a:stretch/>
          </p:blipFill>
          <p:spPr>
            <a:xfrm>
              <a:off x="364359" y="9254380"/>
              <a:ext cx="1310180" cy="668737"/>
            </a:xfrm>
            <a:prstGeom prst="rect">
              <a:avLst/>
            </a:prstGeom>
            <a:noFill/>
            <a:ln>
              <a:noFill/>
            </a:ln>
          </p:spPr>
        </p:pic>
        <p:pic>
          <p:nvPicPr>
            <p:cNvPr id="161" name="Google Shape;161;g12475ed598a_0_431"/>
            <p:cNvPicPr preferRelativeResize="0"/>
            <p:nvPr/>
          </p:nvPicPr>
          <p:blipFill rotWithShape="1">
            <a:blip r:embed="rId5">
              <a:alphaModFix/>
            </a:blip>
            <a:srcRect/>
            <a:stretch/>
          </p:blipFill>
          <p:spPr>
            <a:xfrm>
              <a:off x="1596920" y="9142200"/>
              <a:ext cx="2663512" cy="1036107"/>
            </a:xfrm>
            <a:prstGeom prst="rect">
              <a:avLst/>
            </a:prstGeom>
            <a:noFill/>
            <a:ln>
              <a:noFill/>
            </a:ln>
          </p:spPr>
        </p:pic>
        <p:pic>
          <p:nvPicPr>
            <p:cNvPr id="162" name="Google Shape;162;g12475ed598a_0_431"/>
            <p:cNvPicPr preferRelativeResize="0"/>
            <p:nvPr/>
          </p:nvPicPr>
          <p:blipFill rotWithShape="1">
            <a:blip r:embed="rId6">
              <a:alphaModFix/>
            </a:blip>
            <a:srcRect/>
            <a:stretch/>
          </p:blipFill>
          <p:spPr>
            <a:xfrm>
              <a:off x="4354104" y="9442784"/>
              <a:ext cx="1072148" cy="446106"/>
            </a:xfrm>
            <a:prstGeom prst="rect">
              <a:avLst/>
            </a:prstGeom>
            <a:noFill/>
            <a:ln>
              <a:noFill/>
            </a:ln>
          </p:spPr>
        </p:pic>
        <p:pic>
          <p:nvPicPr>
            <p:cNvPr id="163" name="Google Shape;163;g12475ed598a_0_431" descr="Logo&#10;&#10;Description automatically generated"/>
            <p:cNvPicPr preferRelativeResize="0"/>
            <p:nvPr/>
          </p:nvPicPr>
          <p:blipFill rotWithShape="1">
            <a:blip r:embed="rId7">
              <a:alphaModFix/>
            </a:blip>
            <a:srcRect/>
            <a:stretch/>
          </p:blipFill>
          <p:spPr>
            <a:xfrm>
              <a:off x="15689252" y="9284365"/>
              <a:ext cx="2003656" cy="734673"/>
            </a:xfrm>
            <a:prstGeom prst="rect">
              <a:avLst/>
            </a:prstGeom>
            <a:noFill/>
            <a:ln>
              <a:noFill/>
            </a:ln>
          </p:spPr>
        </p:pic>
      </p:grpSp>
      <p:sp>
        <p:nvSpPr>
          <p:cNvPr id="164" name="Google Shape;164;g12475ed598a_0_431"/>
          <p:cNvSpPr/>
          <p:nvPr/>
        </p:nvSpPr>
        <p:spPr>
          <a:xfrm>
            <a:off x="8416675" y="2542834"/>
            <a:ext cx="5080200" cy="5080200"/>
          </a:xfrm>
          <a:prstGeom prst="donut">
            <a:avLst>
              <a:gd name="adj" fmla="val 16067"/>
            </a:avLst>
          </a:prstGeom>
          <a:solidFill>
            <a:srgbClr val="000000">
              <a:alpha val="10760"/>
            </a:srgbClr>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nvGrpSpPr>
          <p:cNvPr id="165" name="Google Shape;165;g12475ed598a_0_431"/>
          <p:cNvGrpSpPr/>
          <p:nvPr/>
        </p:nvGrpSpPr>
        <p:grpSpPr>
          <a:xfrm>
            <a:off x="12249775" y="1665925"/>
            <a:ext cx="5745805" cy="1609568"/>
            <a:chOff x="5214050" y="727288"/>
            <a:chExt cx="2872903" cy="804784"/>
          </a:xfrm>
        </p:grpSpPr>
        <p:cxnSp>
          <p:nvCxnSpPr>
            <p:cNvPr id="166" name="Google Shape;166;g12475ed598a_0_431"/>
            <p:cNvCxnSpPr/>
            <p:nvPr/>
          </p:nvCxnSpPr>
          <p:spPr>
            <a:xfrm flipH="1">
              <a:off x="5214050" y="1153772"/>
              <a:ext cx="273000" cy="378300"/>
            </a:xfrm>
            <a:prstGeom prst="straightConnector1">
              <a:avLst/>
            </a:prstGeom>
            <a:noFill/>
            <a:ln w="19050" cap="flat" cmpd="sng">
              <a:solidFill>
                <a:srgbClr val="0944A1"/>
              </a:solidFill>
              <a:prstDash val="solid"/>
              <a:round/>
              <a:headEnd type="oval" w="med" len="med"/>
              <a:tailEnd type="none" w="sm" len="sm"/>
            </a:ln>
          </p:spPr>
        </p:cxnSp>
        <p:sp>
          <p:nvSpPr>
            <p:cNvPr id="167" name="Google Shape;167;g12475ed598a_0_431"/>
            <p:cNvSpPr txBox="1"/>
            <p:nvPr/>
          </p:nvSpPr>
          <p:spPr>
            <a:xfrm>
              <a:off x="5748153" y="727288"/>
              <a:ext cx="2338800" cy="669600"/>
            </a:xfrm>
            <a:prstGeom prst="rect">
              <a:avLst/>
            </a:prstGeom>
            <a:noFill/>
            <a:ln>
              <a:noFill/>
            </a:ln>
          </p:spPr>
          <p:txBody>
            <a:bodyPr spcFirstLastPara="1" wrap="square" lIns="182850" tIns="182850" rIns="182850" bIns="182850" anchor="t" anchorCtr="0">
              <a:noAutofit/>
            </a:bodyPr>
            <a:lstStyle/>
            <a:p>
              <a:pPr marL="0" lvl="0" indent="0" algn="l" rtl="0">
                <a:lnSpc>
                  <a:spcPct val="115000"/>
                </a:lnSpc>
                <a:spcBef>
                  <a:spcPts val="0"/>
                </a:spcBef>
                <a:spcAft>
                  <a:spcPts val="0"/>
                </a:spcAft>
                <a:buNone/>
              </a:pPr>
              <a:r>
                <a:rPr lang="en-US" sz="2800" b="1">
                  <a:latin typeface="Roboto"/>
                  <a:ea typeface="Roboto"/>
                  <a:cs typeface="Roboto"/>
                  <a:sym typeface="Roboto"/>
                </a:rPr>
                <a:t>NEEDS ASSESSMENT </a:t>
              </a:r>
              <a:endParaRPr sz="2800" b="1">
                <a:latin typeface="Roboto"/>
                <a:ea typeface="Roboto"/>
                <a:cs typeface="Roboto"/>
                <a:sym typeface="Roboto"/>
              </a:endParaRPr>
            </a:p>
            <a:p>
              <a:pPr marL="0" lvl="0" indent="0" algn="l" rtl="0">
                <a:lnSpc>
                  <a:spcPct val="115000"/>
                </a:lnSpc>
                <a:spcBef>
                  <a:spcPts val="0"/>
                </a:spcBef>
                <a:spcAft>
                  <a:spcPts val="0"/>
                </a:spcAft>
                <a:buNone/>
              </a:pPr>
              <a:endParaRPr sz="20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US" sz="2000">
                  <a:latin typeface="Roboto"/>
                  <a:ea typeface="Roboto"/>
                  <a:cs typeface="Roboto"/>
                  <a:sym typeface="Roboto"/>
                </a:rPr>
                <a:t>Qualitative Review to inform PD design </a:t>
              </a:r>
              <a:endParaRPr sz="20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US" sz="2000">
                  <a:latin typeface="Roboto"/>
                  <a:ea typeface="Roboto"/>
                  <a:cs typeface="Roboto"/>
                  <a:sym typeface="Roboto"/>
                </a:rPr>
                <a:t>Survey of In-Service Teachers </a:t>
              </a:r>
              <a:endParaRPr sz="20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US" sz="2000">
                  <a:latin typeface="Roboto"/>
                  <a:ea typeface="Roboto"/>
                  <a:cs typeface="Roboto"/>
                  <a:sym typeface="Roboto"/>
                </a:rPr>
                <a:t>Scoping activities with Teacher Education Faculty</a:t>
              </a:r>
              <a:endParaRPr sz="2000">
                <a:latin typeface="Roboto"/>
                <a:ea typeface="Roboto"/>
                <a:cs typeface="Roboto"/>
                <a:sym typeface="Roboto"/>
              </a:endParaRPr>
            </a:p>
          </p:txBody>
        </p:sp>
      </p:grpSp>
      <p:grpSp>
        <p:nvGrpSpPr>
          <p:cNvPr id="168" name="Google Shape;168;g12475ed598a_0_431"/>
          <p:cNvGrpSpPr/>
          <p:nvPr/>
        </p:nvGrpSpPr>
        <p:grpSpPr>
          <a:xfrm>
            <a:off x="5031861" y="1665913"/>
            <a:ext cx="4605736" cy="1609581"/>
            <a:chOff x="1605093" y="727281"/>
            <a:chExt cx="2302868" cy="804790"/>
          </a:xfrm>
        </p:grpSpPr>
        <p:cxnSp>
          <p:nvCxnSpPr>
            <p:cNvPr id="169" name="Google Shape;169;g12475ed598a_0_431"/>
            <p:cNvCxnSpPr/>
            <p:nvPr/>
          </p:nvCxnSpPr>
          <p:spPr>
            <a:xfrm>
              <a:off x="3634961" y="1153772"/>
              <a:ext cx="273000" cy="378300"/>
            </a:xfrm>
            <a:prstGeom prst="straightConnector1">
              <a:avLst/>
            </a:prstGeom>
            <a:noFill/>
            <a:ln w="19050" cap="flat" cmpd="sng">
              <a:solidFill>
                <a:srgbClr val="A1C3FA"/>
              </a:solidFill>
              <a:prstDash val="solid"/>
              <a:round/>
              <a:headEnd type="oval" w="med" len="med"/>
              <a:tailEnd type="none" w="sm" len="sm"/>
            </a:ln>
          </p:spPr>
        </p:cxnSp>
        <p:sp>
          <p:nvSpPr>
            <p:cNvPr id="170" name="Google Shape;170;g12475ed598a_0_431"/>
            <p:cNvSpPr txBox="1"/>
            <p:nvPr/>
          </p:nvSpPr>
          <p:spPr>
            <a:xfrm>
              <a:off x="1605093" y="727281"/>
              <a:ext cx="1861500" cy="669600"/>
            </a:xfrm>
            <a:prstGeom prst="rect">
              <a:avLst/>
            </a:prstGeom>
            <a:noFill/>
            <a:ln>
              <a:noFill/>
            </a:ln>
          </p:spPr>
          <p:txBody>
            <a:bodyPr spcFirstLastPara="1" wrap="square" lIns="182850" tIns="182850" rIns="182850" bIns="182850" anchor="t" anchorCtr="0">
              <a:noAutofit/>
            </a:bodyPr>
            <a:lstStyle/>
            <a:p>
              <a:pPr marL="0" lvl="0" indent="0" algn="l" rtl="0">
                <a:lnSpc>
                  <a:spcPct val="115000"/>
                </a:lnSpc>
                <a:spcBef>
                  <a:spcPts val="0"/>
                </a:spcBef>
                <a:spcAft>
                  <a:spcPts val="0"/>
                </a:spcAft>
                <a:buNone/>
              </a:pPr>
              <a:r>
                <a:rPr lang="en-US" sz="2800" b="1">
                  <a:latin typeface="Roboto"/>
                  <a:ea typeface="Roboto"/>
                  <a:cs typeface="Roboto"/>
                  <a:sym typeface="Roboto"/>
                </a:rPr>
                <a:t>REFLECTION FOR CONTENT ENHANCEMENT</a:t>
              </a:r>
              <a:endParaRPr sz="2800" b="1">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US" sz="2000">
                  <a:latin typeface="Roboto"/>
                  <a:ea typeface="Roboto"/>
                  <a:cs typeface="Roboto"/>
                  <a:sym typeface="Roboto"/>
                </a:rPr>
                <a:t>Pause &amp; Reflect sessions</a:t>
              </a:r>
              <a:endParaRPr sz="20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US" sz="2000">
                  <a:latin typeface="Roboto"/>
                  <a:ea typeface="Roboto"/>
                  <a:cs typeface="Roboto"/>
                  <a:sym typeface="Roboto"/>
                </a:rPr>
                <a:t>Conversations to enhance content and design </a:t>
              </a:r>
              <a:endParaRPr sz="2000">
                <a:latin typeface="Roboto"/>
                <a:ea typeface="Roboto"/>
                <a:cs typeface="Roboto"/>
                <a:sym typeface="Roboto"/>
              </a:endParaRPr>
            </a:p>
          </p:txBody>
        </p:sp>
      </p:grpSp>
      <p:grpSp>
        <p:nvGrpSpPr>
          <p:cNvPr id="171" name="Google Shape;171;g12475ed598a_0_431"/>
          <p:cNvGrpSpPr/>
          <p:nvPr/>
        </p:nvGrpSpPr>
        <p:grpSpPr>
          <a:xfrm>
            <a:off x="13072625" y="5116075"/>
            <a:ext cx="4794597" cy="1339200"/>
            <a:chOff x="5625475" y="2452363"/>
            <a:chExt cx="2397299" cy="669600"/>
          </a:xfrm>
        </p:grpSpPr>
        <p:cxnSp>
          <p:nvCxnSpPr>
            <p:cNvPr id="172" name="Google Shape;172;g12475ed598a_0_431"/>
            <p:cNvCxnSpPr/>
            <p:nvPr/>
          </p:nvCxnSpPr>
          <p:spPr>
            <a:xfrm rot="10800000">
              <a:off x="5625475" y="2771675"/>
              <a:ext cx="442200" cy="153300"/>
            </a:xfrm>
            <a:prstGeom prst="straightConnector1">
              <a:avLst/>
            </a:prstGeom>
            <a:noFill/>
            <a:ln w="19050" cap="flat" cmpd="sng">
              <a:solidFill>
                <a:srgbClr val="307BF3"/>
              </a:solidFill>
              <a:prstDash val="solid"/>
              <a:round/>
              <a:headEnd type="oval" w="med" len="med"/>
              <a:tailEnd type="none" w="sm" len="sm"/>
            </a:ln>
          </p:spPr>
        </p:cxnSp>
        <p:sp>
          <p:nvSpPr>
            <p:cNvPr id="173" name="Google Shape;173;g12475ed598a_0_431"/>
            <p:cNvSpPr txBox="1"/>
            <p:nvPr/>
          </p:nvSpPr>
          <p:spPr>
            <a:xfrm>
              <a:off x="6067674" y="2452363"/>
              <a:ext cx="1955100" cy="669600"/>
            </a:xfrm>
            <a:prstGeom prst="rect">
              <a:avLst/>
            </a:prstGeom>
            <a:noFill/>
            <a:ln>
              <a:noFill/>
            </a:ln>
          </p:spPr>
          <p:txBody>
            <a:bodyPr spcFirstLastPara="1" wrap="square" lIns="182850" tIns="182850" rIns="182850" bIns="182850" anchor="t" anchorCtr="0">
              <a:noAutofit/>
            </a:bodyPr>
            <a:lstStyle/>
            <a:p>
              <a:pPr marL="0" lvl="0" indent="0" algn="l" rtl="0">
                <a:lnSpc>
                  <a:spcPct val="115000"/>
                </a:lnSpc>
                <a:spcBef>
                  <a:spcPts val="0"/>
                </a:spcBef>
                <a:spcAft>
                  <a:spcPts val="0"/>
                </a:spcAft>
                <a:buNone/>
              </a:pPr>
              <a:r>
                <a:rPr lang="en-US" sz="2800" b="1">
                  <a:latin typeface="Roboto"/>
                  <a:ea typeface="Roboto"/>
                  <a:cs typeface="Roboto"/>
                  <a:sym typeface="Roboto"/>
                </a:rPr>
                <a:t>ESTABLISHING SHARED GOALS </a:t>
              </a:r>
              <a:endParaRPr sz="2800" b="1">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US" sz="2000">
                  <a:latin typeface="Roboto"/>
                  <a:ea typeface="Roboto"/>
                  <a:cs typeface="Roboto"/>
                  <a:sym typeface="Roboto"/>
                </a:rPr>
                <a:t>Defining objectives </a:t>
              </a:r>
              <a:endParaRPr sz="20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US" sz="2000">
                  <a:latin typeface="Roboto"/>
                  <a:ea typeface="Roboto"/>
                  <a:cs typeface="Roboto"/>
                  <a:sym typeface="Roboto"/>
                </a:rPr>
                <a:t>Desired outcomes of collaboration </a:t>
              </a:r>
              <a:endParaRPr sz="2000">
                <a:latin typeface="Roboto"/>
                <a:ea typeface="Roboto"/>
                <a:cs typeface="Roboto"/>
                <a:sym typeface="Roboto"/>
              </a:endParaRPr>
            </a:p>
          </p:txBody>
        </p:sp>
      </p:grpSp>
      <p:grpSp>
        <p:nvGrpSpPr>
          <p:cNvPr id="174" name="Google Shape;174;g12475ed598a_0_431"/>
          <p:cNvGrpSpPr/>
          <p:nvPr/>
        </p:nvGrpSpPr>
        <p:grpSpPr>
          <a:xfrm>
            <a:off x="4524748" y="5116075"/>
            <a:ext cx="4316277" cy="1339200"/>
            <a:chOff x="1351536" y="2452363"/>
            <a:chExt cx="2158139" cy="669600"/>
          </a:xfrm>
        </p:grpSpPr>
        <p:cxnSp>
          <p:nvCxnSpPr>
            <p:cNvPr id="175" name="Google Shape;175;g12475ed598a_0_431"/>
            <p:cNvCxnSpPr/>
            <p:nvPr/>
          </p:nvCxnSpPr>
          <p:spPr>
            <a:xfrm rot="10800000" flipH="1">
              <a:off x="3059375" y="2771675"/>
              <a:ext cx="450300" cy="145200"/>
            </a:xfrm>
            <a:prstGeom prst="straightConnector1">
              <a:avLst/>
            </a:prstGeom>
            <a:noFill/>
            <a:ln w="19050" cap="flat" cmpd="sng">
              <a:solidFill>
                <a:srgbClr val="307BF3"/>
              </a:solidFill>
              <a:prstDash val="solid"/>
              <a:round/>
              <a:headEnd type="oval" w="med" len="med"/>
              <a:tailEnd type="none" w="sm" len="sm"/>
            </a:ln>
          </p:spPr>
        </p:cxnSp>
        <p:sp>
          <p:nvSpPr>
            <p:cNvPr id="176" name="Google Shape;176;g12475ed598a_0_431"/>
            <p:cNvSpPr txBox="1"/>
            <p:nvPr/>
          </p:nvSpPr>
          <p:spPr>
            <a:xfrm>
              <a:off x="1351536" y="2452363"/>
              <a:ext cx="2016300" cy="669600"/>
            </a:xfrm>
            <a:prstGeom prst="rect">
              <a:avLst/>
            </a:prstGeom>
            <a:noFill/>
            <a:ln>
              <a:noFill/>
            </a:ln>
          </p:spPr>
          <p:txBody>
            <a:bodyPr spcFirstLastPara="1" wrap="square" lIns="182850" tIns="182850" rIns="182850" bIns="182850" anchor="t" anchorCtr="0">
              <a:noAutofit/>
            </a:bodyPr>
            <a:lstStyle/>
            <a:p>
              <a:pPr marL="0" lvl="0" indent="0" algn="l" rtl="0">
                <a:lnSpc>
                  <a:spcPct val="115000"/>
                </a:lnSpc>
                <a:spcBef>
                  <a:spcPts val="0"/>
                </a:spcBef>
                <a:spcAft>
                  <a:spcPts val="0"/>
                </a:spcAft>
                <a:buNone/>
              </a:pPr>
              <a:r>
                <a:rPr lang="en-US" sz="2800" b="1">
                  <a:latin typeface="Roboto"/>
                  <a:ea typeface="Roboto"/>
                  <a:cs typeface="Roboto"/>
                  <a:sym typeface="Roboto"/>
                </a:rPr>
                <a:t>IMPLEMENTATION</a:t>
              </a:r>
              <a:r>
                <a:rPr lang="en-US" sz="2800">
                  <a:latin typeface="Roboto"/>
                  <a:ea typeface="Roboto"/>
                  <a:cs typeface="Roboto"/>
                  <a:sym typeface="Roboto"/>
                </a:rPr>
                <a:t> </a:t>
              </a:r>
              <a:endParaRPr sz="28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US" sz="2000">
                  <a:latin typeface="Roboto"/>
                  <a:ea typeface="Roboto"/>
                  <a:cs typeface="Roboto"/>
                  <a:sym typeface="Roboto"/>
                </a:rPr>
                <a:t>Implementation of In-Service Teacher  PD </a:t>
              </a:r>
              <a:endParaRPr sz="20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US" sz="2000">
                  <a:latin typeface="Roboto"/>
                  <a:ea typeface="Roboto"/>
                  <a:cs typeface="Roboto"/>
                  <a:sym typeface="Roboto"/>
                </a:rPr>
                <a:t>Implementation in Faculty Development; </a:t>
              </a:r>
              <a:endParaRPr sz="20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US" sz="2000">
                  <a:latin typeface="Roboto"/>
                  <a:ea typeface="Roboto"/>
                  <a:cs typeface="Roboto"/>
                  <a:sym typeface="Roboto"/>
                </a:rPr>
                <a:t>Course Implementation for Pre-Service Teachers  </a:t>
              </a:r>
              <a:endParaRPr sz="2000">
                <a:latin typeface="Roboto"/>
                <a:ea typeface="Roboto"/>
                <a:cs typeface="Roboto"/>
                <a:sym typeface="Roboto"/>
              </a:endParaRPr>
            </a:p>
          </p:txBody>
        </p:sp>
      </p:grpSp>
      <p:sp>
        <p:nvSpPr>
          <p:cNvPr id="177" name="Google Shape;177;g12475ed598a_0_431"/>
          <p:cNvSpPr/>
          <p:nvPr/>
        </p:nvSpPr>
        <p:spPr>
          <a:xfrm rot="1800047">
            <a:off x="8261361" y="2384219"/>
            <a:ext cx="5381871" cy="5381871"/>
          </a:xfrm>
          <a:prstGeom prst="blockArc">
            <a:avLst>
              <a:gd name="adj1" fmla="val 14414370"/>
              <a:gd name="adj2" fmla="val 18998613"/>
              <a:gd name="adj3" fmla="val 8907"/>
            </a:avLst>
          </a:prstGeom>
          <a:solidFill>
            <a:srgbClr val="0944A1"/>
          </a:solidFill>
          <a:ln>
            <a:noFill/>
          </a:ln>
          <a:effectLst>
            <a:outerShdw blurRad="71438" dist="9525" dir="5400000" algn="bl" rotWithShape="0">
              <a:srgbClr val="000000">
                <a:alpha val="40000"/>
              </a:srgbClr>
            </a:outerShdw>
          </a:effectLst>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78" name="Google Shape;178;g12475ed598a_0_431"/>
          <p:cNvSpPr/>
          <p:nvPr/>
        </p:nvSpPr>
        <p:spPr>
          <a:xfrm rot="-9000757" flipH="1">
            <a:off x="8273107" y="2380967"/>
            <a:ext cx="5380452" cy="5380452"/>
          </a:xfrm>
          <a:prstGeom prst="blockArc">
            <a:avLst>
              <a:gd name="adj1" fmla="val 20178804"/>
              <a:gd name="adj2" fmla="val 2623923"/>
              <a:gd name="adj3" fmla="val 8858"/>
            </a:avLst>
          </a:prstGeom>
          <a:solidFill>
            <a:srgbClr val="307BF3"/>
          </a:solidFill>
          <a:ln>
            <a:noFill/>
          </a:ln>
          <a:effectLst>
            <a:outerShdw blurRad="71438" dist="9525" dir="5400000" algn="bl" rotWithShape="0">
              <a:srgbClr val="000000">
                <a:alpha val="40000"/>
              </a:srgbClr>
            </a:outerShdw>
          </a:effectLst>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79" name="Google Shape;179;g12475ed598a_0_431"/>
          <p:cNvSpPr txBox="1"/>
          <p:nvPr/>
        </p:nvSpPr>
        <p:spPr>
          <a:xfrm>
            <a:off x="9255977" y="4324275"/>
            <a:ext cx="3554100" cy="1608600"/>
          </a:xfrm>
          <a:prstGeom prst="rect">
            <a:avLst/>
          </a:prstGeom>
          <a:noFill/>
          <a:ln>
            <a:noFill/>
          </a:ln>
        </p:spPr>
        <p:txBody>
          <a:bodyPr spcFirstLastPara="1" wrap="square" lIns="182850" tIns="182850" rIns="182850" bIns="182850" anchor="ctr" anchorCtr="0">
            <a:noAutofit/>
          </a:bodyPr>
          <a:lstStyle/>
          <a:p>
            <a:pPr marL="0" lvl="0" indent="0" algn="ctr" rtl="0">
              <a:lnSpc>
                <a:spcPct val="115000"/>
              </a:lnSpc>
              <a:spcBef>
                <a:spcPts val="0"/>
              </a:spcBef>
              <a:spcAft>
                <a:spcPts val="0"/>
              </a:spcAft>
              <a:buNone/>
            </a:pPr>
            <a:r>
              <a:rPr lang="en-US" sz="2500" b="1">
                <a:solidFill>
                  <a:srgbClr val="020202"/>
                </a:solidFill>
                <a:latin typeface="Roboto"/>
                <a:ea typeface="Roboto"/>
                <a:cs typeface="Roboto"/>
                <a:sym typeface="Roboto"/>
              </a:rPr>
              <a:t>Collaborative Process</a:t>
            </a:r>
            <a:r>
              <a:rPr lang="en-US" sz="2400" b="1">
                <a:solidFill>
                  <a:srgbClr val="020202"/>
                </a:solidFill>
                <a:latin typeface="Roboto"/>
                <a:ea typeface="Roboto"/>
                <a:cs typeface="Roboto"/>
                <a:sym typeface="Roboto"/>
              </a:rPr>
              <a:t> </a:t>
            </a:r>
            <a:endParaRPr sz="2400" b="1">
              <a:solidFill>
                <a:srgbClr val="020202"/>
              </a:solidFill>
              <a:latin typeface="Roboto"/>
              <a:ea typeface="Roboto"/>
              <a:cs typeface="Roboto"/>
              <a:sym typeface="Roboto"/>
            </a:endParaRPr>
          </a:p>
          <a:p>
            <a:pPr marL="0" lvl="0" indent="0" algn="ctr" rtl="0">
              <a:lnSpc>
                <a:spcPct val="115000"/>
              </a:lnSpc>
              <a:spcBef>
                <a:spcPts val="0"/>
              </a:spcBef>
              <a:spcAft>
                <a:spcPts val="0"/>
              </a:spcAft>
              <a:buNone/>
            </a:pPr>
            <a:r>
              <a:rPr lang="en-US" sz="2200">
                <a:solidFill>
                  <a:srgbClr val="020202"/>
                </a:solidFill>
                <a:latin typeface="Roboto"/>
                <a:ea typeface="Roboto"/>
                <a:cs typeface="Roboto"/>
                <a:sym typeface="Roboto"/>
              </a:rPr>
              <a:t>(Alignment of In-Service and Pre-Service Program)</a:t>
            </a:r>
            <a:r>
              <a:rPr lang="en-US" sz="2400" b="1">
                <a:solidFill>
                  <a:srgbClr val="020202"/>
                </a:solidFill>
                <a:latin typeface="Roboto"/>
                <a:ea typeface="Roboto"/>
                <a:cs typeface="Roboto"/>
                <a:sym typeface="Roboto"/>
              </a:rPr>
              <a:t> </a:t>
            </a:r>
            <a:endParaRPr sz="2400" b="1">
              <a:solidFill>
                <a:srgbClr val="020202"/>
              </a:solidFill>
              <a:latin typeface="Roboto"/>
              <a:ea typeface="Roboto"/>
              <a:cs typeface="Roboto"/>
              <a:sym typeface="Roboto"/>
            </a:endParaRPr>
          </a:p>
        </p:txBody>
      </p:sp>
      <p:sp>
        <p:nvSpPr>
          <p:cNvPr id="180" name="Google Shape;180;g12475ed598a_0_431"/>
          <p:cNvSpPr/>
          <p:nvPr/>
        </p:nvSpPr>
        <p:spPr>
          <a:xfrm rot="-3781968">
            <a:off x="12935204" y="3927318"/>
            <a:ext cx="726382" cy="726382"/>
          </a:xfrm>
          <a:prstGeom prst="rtTriangle">
            <a:avLst/>
          </a:prstGeom>
          <a:solidFill>
            <a:srgbClr val="0944A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81" name="Google Shape;181;g12475ed598a_0_431"/>
          <p:cNvSpPr/>
          <p:nvPr/>
        </p:nvSpPr>
        <p:spPr>
          <a:xfrm rot="-1800109" flipH="1">
            <a:off x="8251734" y="2376298"/>
            <a:ext cx="5393705" cy="5393705"/>
          </a:xfrm>
          <a:prstGeom prst="blockArc">
            <a:avLst>
              <a:gd name="adj1" fmla="val 14334136"/>
              <a:gd name="adj2" fmla="val 18854681"/>
              <a:gd name="adj3" fmla="val 8846"/>
            </a:avLst>
          </a:prstGeom>
          <a:solidFill>
            <a:srgbClr val="A1C3FA"/>
          </a:solidFill>
          <a:ln>
            <a:noFill/>
          </a:ln>
          <a:effectLst>
            <a:outerShdw blurRad="71438" dist="9525" dir="5400000" algn="bl" rotWithShape="0">
              <a:srgbClr val="000000">
                <a:alpha val="40000"/>
              </a:srgbClr>
            </a:outerShdw>
          </a:effectLst>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82" name="Google Shape;182;g12475ed598a_0_431"/>
          <p:cNvSpPr/>
          <p:nvPr/>
        </p:nvSpPr>
        <p:spPr>
          <a:xfrm rot="9000757">
            <a:off x="8236540" y="2386617"/>
            <a:ext cx="5380452" cy="5380452"/>
          </a:xfrm>
          <a:prstGeom prst="blockArc">
            <a:avLst>
              <a:gd name="adj1" fmla="val 20184517"/>
              <a:gd name="adj2" fmla="val 3007258"/>
              <a:gd name="adj3" fmla="val 9336"/>
            </a:avLst>
          </a:prstGeom>
          <a:solidFill>
            <a:srgbClr val="307BF3"/>
          </a:solidFill>
          <a:ln w="9525" cap="flat" cmpd="sng">
            <a:solidFill>
              <a:srgbClr val="307BF3"/>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83" name="Google Shape;183;g12475ed598a_0_431"/>
          <p:cNvSpPr/>
          <p:nvPr/>
        </p:nvSpPr>
        <p:spPr>
          <a:xfrm rot="-9000757" flipH="1">
            <a:off x="8236732" y="2389667"/>
            <a:ext cx="5380452" cy="5380452"/>
          </a:xfrm>
          <a:prstGeom prst="blockArc">
            <a:avLst>
              <a:gd name="adj1" fmla="val 15738599"/>
              <a:gd name="adj2" fmla="val 20008131"/>
              <a:gd name="adj3" fmla="val 9063"/>
            </a:avLst>
          </a:prstGeom>
          <a:solidFill>
            <a:srgbClr val="0944A1"/>
          </a:solidFill>
          <a:ln>
            <a:noFill/>
          </a:ln>
          <a:effectLst>
            <a:outerShdw blurRad="71438" dist="9525" dir="5400000" algn="bl" rotWithShape="0">
              <a:srgbClr val="000000">
                <a:alpha val="40000"/>
              </a:srgbClr>
            </a:outerShdw>
          </a:effectLst>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84" name="Google Shape;184;g12475ed598a_0_431"/>
          <p:cNvSpPr/>
          <p:nvPr/>
        </p:nvSpPr>
        <p:spPr>
          <a:xfrm rot="9240359">
            <a:off x="8248697" y="3926730"/>
            <a:ext cx="726937" cy="726937"/>
          </a:xfrm>
          <a:prstGeom prst="rtTriangle">
            <a:avLst/>
          </a:prstGeom>
          <a:solidFill>
            <a:srgbClr val="307BF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85" name="Google Shape;185;g12475ed598a_0_431"/>
          <p:cNvSpPr/>
          <p:nvPr/>
        </p:nvSpPr>
        <p:spPr>
          <a:xfrm rot="476150">
            <a:off x="12061591" y="6689749"/>
            <a:ext cx="725750" cy="725750"/>
          </a:xfrm>
          <a:prstGeom prst="rtTriangle">
            <a:avLst/>
          </a:prstGeom>
          <a:solidFill>
            <a:srgbClr val="307BF3"/>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86" name="Google Shape;186;g12475ed598a_0_431"/>
          <p:cNvSpPr/>
          <p:nvPr/>
        </p:nvSpPr>
        <p:spPr>
          <a:xfrm rot="4857950">
            <a:off x="9129121" y="6689652"/>
            <a:ext cx="726006" cy="726006"/>
          </a:xfrm>
          <a:prstGeom prst="rtTriangle">
            <a:avLst/>
          </a:prstGeom>
          <a:solidFill>
            <a:srgbClr val="0944A1"/>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sp>
        <p:nvSpPr>
          <p:cNvPr id="187" name="Google Shape;187;g12475ed598a_0_431"/>
          <p:cNvSpPr/>
          <p:nvPr/>
        </p:nvSpPr>
        <p:spPr>
          <a:xfrm rot="-8100000">
            <a:off x="10587105" y="2266137"/>
            <a:ext cx="726340" cy="726340"/>
          </a:xfrm>
          <a:prstGeom prst="rtTriangle">
            <a:avLst/>
          </a:prstGeom>
          <a:solidFill>
            <a:srgbClr val="A1C3FA"/>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a:p>
        </p:txBody>
      </p:sp>
      <p:grpSp>
        <p:nvGrpSpPr>
          <p:cNvPr id="188" name="Google Shape;188;g12475ed598a_0_431"/>
          <p:cNvGrpSpPr/>
          <p:nvPr/>
        </p:nvGrpSpPr>
        <p:grpSpPr>
          <a:xfrm>
            <a:off x="6875400" y="7293341"/>
            <a:ext cx="10436363" cy="2244734"/>
            <a:chOff x="6875400" y="7293341"/>
            <a:chExt cx="10436363" cy="2244734"/>
          </a:xfrm>
        </p:grpSpPr>
        <p:grpSp>
          <p:nvGrpSpPr>
            <p:cNvPr id="189" name="Google Shape;189;g12475ed598a_0_431"/>
            <p:cNvGrpSpPr/>
            <p:nvPr/>
          </p:nvGrpSpPr>
          <p:grpSpPr>
            <a:xfrm>
              <a:off x="6875400" y="7293341"/>
              <a:ext cx="6442585" cy="2218284"/>
              <a:chOff x="2910042" y="3541000"/>
              <a:chExt cx="2258100" cy="1109142"/>
            </a:xfrm>
          </p:grpSpPr>
          <p:cxnSp>
            <p:nvCxnSpPr>
              <p:cNvPr id="190" name="Google Shape;190;g12475ed598a_0_431"/>
              <p:cNvCxnSpPr/>
              <p:nvPr/>
            </p:nvCxnSpPr>
            <p:spPr>
              <a:xfrm rot="10800000">
                <a:off x="4563402" y="3541000"/>
                <a:ext cx="0" cy="489600"/>
              </a:xfrm>
              <a:prstGeom prst="straightConnector1">
                <a:avLst/>
              </a:prstGeom>
              <a:noFill/>
              <a:ln w="19050" cap="flat" cmpd="sng">
                <a:solidFill>
                  <a:srgbClr val="0944A1"/>
                </a:solidFill>
                <a:prstDash val="solid"/>
                <a:round/>
                <a:headEnd type="oval" w="med" len="med"/>
                <a:tailEnd type="none" w="sm" len="sm"/>
              </a:ln>
            </p:spPr>
          </p:cxnSp>
          <p:sp>
            <p:nvSpPr>
              <p:cNvPr id="191" name="Google Shape;191;g12475ed598a_0_431"/>
              <p:cNvSpPr txBox="1"/>
              <p:nvPr/>
            </p:nvSpPr>
            <p:spPr>
              <a:xfrm>
                <a:off x="2910042" y="3980542"/>
                <a:ext cx="2258100" cy="669600"/>
              </a:xfrm>
              <a:prstGeom prst="rect">
                <a:avLst/>
              </a:prstGeom>
              <a:noFill/>
              <a:ln>
                <a:noFill/>
              </a:ln>
            </p:spPr>
            <p:txBody>
              <a:bodyPr spcFirstLastPara="1" wrap="square" lIns="182850" tIns="182850" rIns="182850" bIns="182850" anchor="t" anchorCtr="0">
                <a:noAutofit/>
              </a:bodyPr>
              <a:lstStyle/>
              <a:p>
                <a:pPr marL="0" lvl="0" indent="0" algn="l" rtl="0">
                  <a:lnSpc>
                    <a:spcPct val="115000"/>
                  </a:lnSpc>
                  <a:spcBef>
                    <a:spcPts val="0"/>
                  </a:spcBef>
                  <a:spcAft>
                    <a:spcPts val="0"/>
                  </a:spcAft>
                  <a:buNone/>
                </a:pPr>
                <a:r>
                  <a:rPr lang="en-US" sz="2800" b="1">
                    <a:latin typeface="Roboto"/>
                    <a:ea typeface="Roboto"/>
                    <a:cs typeface="Roboto"/>
                    <a:sym typeface="Roboto"/>
                  </a:rPr>
                  <a:t>SHARING AND SELECTING CONTENT FOR COHESIVE DESIGN</a:t>
                </a:r>
                <a:r>
                  <a:rPr lang="en-US" sz="2800">
                    <a:latin typeface="Roboto"/>
                    <a:ea typeface="Roboto"/>
                    <a:cs typeface="Roboto"/>
                    <a:sym typeface="Roboto"/>
                  </a:rPr>
                  <a:t> </a:t>
                </a:r>
                <a:r>
                  <a:rPr lang="en-US" sz="1700">
                    <a:latin typeface="Roboto"/>
                    <a:ea typeface="Roboto"/>
                    <a:cs typeface="Roboto"/>
                    <a:sym typeface="Roboto"/>
                  </a:rPr>
                  <a:t> </a:t>
                </a:r>
                <a:endParaRPr sz="1700" b="1">
                  <a:latin typeface="Roboto"/>
                  <a:ea typeface="Roboto"/>
                  <a:cs typeface="Roboto"/>
                  <a:sym typeface="Roboto"/>
                </a:endParaRPr>
              </a:p>
            </p:txBody>
          </p:sp>
        </p:grpSp>
        <p:sp>
          <p:nvSpPr>
            <p:cNvPr id="192" name="Google Shape;192;g12475ed598a_0_431"/>
            <p:cNvSpPr txBox="1"/>
            <p:nvPr/>
          </p:nvSpPr>
          <p:spPr>
            <a:xfrm>
              <a:off x="12933563" y="8122075"/>
              <a:ext cx="4378200" cy="14160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Sharing of knowledge and work (Check-in meetings)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Selecting high leverage literacy practices </a:t>
              </a:r>
              <a:endParaRPr sz="2000">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p:nvPr/>
        </p:nvSpPr>
        <p:spPr>
          <a:xfrm>
            <a:off x="0" y="-465827"/>
            <a:ext cx="18288000" cy="3489511"/>
          </a:xfrm>
          <a:custGeom>
            <a:avLst/>
            <a:gdLst/>
            <a:ahLst/>
            <a:cxnLst/>
            <a:rect l="l" t="t" r="r" b="b"/>
            <a:pathLst>
              <a:path w="6346215" h="1783971" extrusionOk="0">
                <a:moveTo>
                  <a:pt x="0" y="0"/>
                </a:moveTo>
                <a:lnTo>
                  <a:pt x="6346215" y="0"/>
                </a:lnTo>
                <a:lnTo>
                  <a:pt x="6346215" y="1783971"/>
                </a:lnTo>
                <a:lnTo>
                  <a:pt x="0" y="1783971"/>
                </a:lnTo>
                <a:close/>
              </a:path>
            </a:pathLst>
          </a:custGeom>
          <a:solidFill>
            <a:srgbClr val="002F6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98" name="Google Shape;198;p9"/>
          <p:cNvCxnSpPr/>
          <p:nvPr/>
        </p:nvCxnSpPr>
        <p:spPr>
          <a:xfrm>
            <a:off x="0" y="9058445"/>
            <a:ext cx="5524770" cy="0"/>
          </a:xfrm>
          <a:prstGeom prst="straightConnector1">
            <a:avLst/>
          </a:prstGeom>
          <a:noFill/>
          <a:ln w="76200" cap="flat" cmpd="sng">
            <a:solidFill>
              <a:srgbClr val="C50C31"/>
            </a:solidFill>
            <a:prstDash val="solid"/>
            <a:round/>
            <a:headEnd type="none" w="sm" len="sm"/>
            <a:tailEnd type="none" w="sm" len="sm"/>
          </a:ln>
        </p:spPr>
      </p:cxnSp>
      <p:sp>
        <p:nvSpPr>
          <p:cNvPr id="199" name="Google Shape;199;p9"/>
          <p:cNvSpPr txBox="1"/>
          <p:nvPr/>
        </p:nvSpPr>
        <p:spPr>
          <a:xfrm>
            <a:off x="3660458" y="9538069"/>
            <a:ext cx="864418" cy="353837"/>
          </a:xfrm>
          <a:prstGeom prst="rect">
            <a:avLst/>
          </a:prstGeom>
          <a:noFill/>
          <a:ln>
            <a:noFill/>
          </a:ln>
        </p:spPr>
        <p:txBody>
          <a:bodyPr spcFirstLastPara="1" wrap="square" lIns="0" tIns="0" rIns="0" bIns="0" anchor="t" anchorCtr="0">
            <a:spAutoFit/>
          </a:bodyPr>
          <a:lstStyle/>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SDO</a:t>
            </a:r>
            <a:endParaRPr sz="1400" b="0" i="0" u="none" strike="noStrike" cap="none">
              <a:solidFill>
                <a:srgbClr val="000000"/>
              </a:solidFill>
              <a:latin typeface="Arial"/>
              <a:ea typeface="Arial"/>
              <a:cs typeface="Arial"/>
              <a:sym typeface="Arial"/>
            </a:endParaRPr>
          </a:p>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Cotabato</a:t>
            </a:r>
            <a:endParaRPr sz="1400" b="0" i="0" u="none" strike="noStrike" cap="none">
              <a:solidFill>
                <a:srgbClr val="000000"/>
              </a:solidFill>
              <a:latin typeface="Arial"/>
              <a:ea typeface="Arial"/>
              <a:cs typeface="Arial"/>
              <a:sym typeface="Arial"/>
            </a:endParaRPr>
          </a:p>
          <a:p>
            <a:pPr marL="0" marR="0" lvl="0" indent="0" algn="ctr" rtl="0">
              <a:lnSpc>
                <a:spcPct val="140992"/>
              </a:lnSpc>
              <a:spcBef>
                <a:spcPts val="0"/>
              </a:spcBef>
              <a:spcAft>
                <a:spcPts val="0"/>
              </a:spcAft>
              <a:buClr>
                <a:srgbClr val="000000"/>
              </a:buClr>
              <a:buSzPts val="705"/>
              <a:buFont typeface="Arial"/>
              <a:buNone/>
            </a:pPr>
            <a:r>
              <a:rPr lang="en-US" sz="705" b="1" i="0" u="none" strike="noStrike" cap="none">
                <a:solidFill>
                  <a:srgbClr val="FFFFFF"/>
                </a:solidFill>
                <a:latin typeface="Poppins"/>
                <a:ea typeface="Poppins"/>
                <a:cs typeface="Poppins"/>
                <a:sym typeface="Poppins"/>
              </a:rPr>
              <a:t>logo</a:t>
            </a:r>
            <a:endParaRPr sz="1400" b="0" i="0" u="none" strike="noStrike" cap="none">
              <a:solidFill>
                <a:srgbClr val="000000"/>
              </a:solidFill>
              <a:latin typeface="Arial"/>
              <a:ea typeface="Arial"/>
              <a:cs typeface="Arial"/>
              <a:sym typeface="Arial"/>
            </a:endParaRPr>
          </a:p>
        </p:txBody>
      </p:sp>
      <p:grpSp>
        <p:nvGrpSpPr>
          <p:cNvPr id="200" name="Google Shape;200;p9"/>
          <p:cNvGrpSpPr/>
          <p:nvPr/>
        </p:nvGrpSpPr>
        <p:grpSpPr>
          <a:xfrm>
            <a:off x="364359" y="9142200"/>
            <a:ext cx="17328548" cy="1036107"/>
            <a:chOff x="364359" y="9142200"/>
            <a:chExt cx="17328548" cy="1036107"/>
          </a:xfrm>
        </p:grpSpPr>
        <p:pic>
          <p:nvPicPr>
            <p:cNvPr id="201" name="Google Shape;201;p9"/>
            <p:cNvPicPr preferRelativeResize="0"/>
            <p:nvPr/>
          </p:nvPicPr>
          <p:blipFill rotWithShape="1">
            <a:blip r:embed="rId3">
              <a:alphaModFix/>
            </a:blip>
            <a:srcRect/>
            <a:stretch/>
          </p:blipFill>
          <p:spPr>
            <a:xfrm>
              <a:off x="7162800" y="9479330"/>
              <a:ext cx="5809598" cy="350821"/>
            </a:xfrm>
            <a:prstGeom prst="rect">
              <a:avLst/>
            </a:prstGeom>
            <a:noFill/>
            <a:ln>
              <a:noFill/>
            </a:ln>
          </p:spPr>
        </p:pic>
        <p:pic>
          <p:nvPicPr>
            <p:cNvPr id="202" name="Google Shape;202;p9"/>
            <p:cNvPicPr preferRelativeResize="0"/>
            <p:nvPr/>
          </p:nvPicPr>
          <p:blipFill rotWithShape="1">
            <a:blip r:embed="rId4">
              <a:alphaModFix/>
            </a:blip>
            <a:srcRect/>
            <a:stretch/>
          </p:blipFill>
          <p:spPr>
            <a:xfrm>
              <a:off x="364359" y="9254380"/>
              <a:ext cx="1310180" cy="668737"/>
            </a:xfrm>
            <a:prstGeom prst="rect">
              <a:avLst/>
            </a:prstGeom>
            <a:noFill/>
            <a:ln>
              <a:noFill/>
            </a:ln>
          </p:spPr>
        </p:pic>
        <p:pic>
          <p:nvPicPr>
            <p:cNvPr id="203" name="Google Shape;203;p9"/>
            <p:cNvPicPr preferRelativeResize="0"/>
            <p:nvPr/>
          </p:nvPicPr>
          <p:blipFill rotWithShape="1">
            <a:blip r:embed="rId5">
              <a:alphaModFix/>
            </a:blip>
            <a:srcRect/>
            <a:stretch/>
          </p:blipFill>
          <p:spPr>
            <a:xfrm>
              <a:off x="1596920" y="9142200"/>
              <a:ext cx="2663513" cy="1036107"/>
            </a:xfrm>
            <a:prstGeom prst="rect">
              <a:avLst/>
            </a:prstGeom>
            <a:noFill/>
            <a:ln>
              <a:noFill/>
            </a:ln>
          </p:spPr>
        </p:pic>
        <p:pic>
          <p:nvPicPr>
            <p:cNvPr id="204" name="Google Shape;204;p9"/>
            <p:cNvPicPr preferRelativeResize="0"/>
            <p:nvPr/>
          </p:nvPicPr>
          <p:blipFill rotWithShape="1">
            <a:blip r:embed="rId6">
              <a:alphaModFix/>
            </a:blip>
            <a:srcRect/>
            <a:stretch/>
          </p:blipFill>
          <p:spPr>
            <a:xfrm>
              <a:off x="4354104" y="9442784"/>
              <a:ext cx="1072148" cy="446106"/>
            </a:xfrm>
            <a:prstGeom prst="rect">
              <a:avLst/>
            </a:prstGeom>
            <a:noFill/>
            <a:ln>
              <a:noFill/>
            </a:ln>
          </p:spPr>
        </p:pic>
        <p:pic>
          <p:nvPicPr>
            <p:cNvPr id="205" name="Google Shape;205;p9" descr="Logo&#10;&#10;Description automatically generated"/>
            <p:cNvPicPr preferRelativeResize="0"/>
            <p:nvPr/>
          </p:nvPicPr>
          <p:blipFill rotWithShape="1">
            <a:blip r:embed="rId7">
              <a:alphaModFix/>
            </a:blip>
            <a:srcRect/>
            <a:stretch/>
          </p:blipFill>
          <p:spPr>
            <a:xfrm>
              <a:off x="15689252" y="9284365"/>
              <a:ext cx="2003655" cy="734673"/>
            </a:xfrm>
            <a:prstGeom prst="rect">
              <a:avLst/>
            </a:prstGeom>
            <a:noFill/>
            <a:ln>
              <a:noFill/>
            </a:ln>
          </p:spPr>
        </p:pic>
      </p:grpSp>
      <p:sp>
        <p:nvSpPr>
          <p:cNvPr id="206" name="Google Shape;206;p9"/>
          <p:cNvSpPr txBox="1">
            <a:spLocks noGrp="1"/>
          </p:cNvSpPr>
          <p:nvPr>
            <p:ph type="title"/>
          </p:nvPr>
        </p:nvSpPr>
        <p:spPr>
          <a:xfrm>
            <a:off x="1576725" y="774600"/>
            <a:ext cx="145119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None/>
            </a:pPr>
            <a:r>
              <a:rPr lang="en-US" sz="7550" b="1">
                <a:solidFill>
                  <a:schemeClr val="lt1"/>
                </a:solidFill>
                <a:latin typeface="Gill Sans"/>
                <a:ea typeface="Gill Sans"/>
                <a:cs typeface="Gill Sans"/>
                <a:sym typeface="Gill Sans"/>
              </a:rPr>
              <a:t>Needs Assessment </a:t>
            </a:r>
            <a:endParaRPr sz="7550" b="1">
              <a:solidFill>
                <a:schemeClr val="lt1"/>
              </a:solidFill>
              <a:latin typeface="Gill Sans"/>
              <a:ea typeface="Gill Sans"/>
              <a:cs typeface="Gill Sans"/>
              <a:sym typeface="Gill Sans"/>
            </a:endParaRPr>
          </a:p>
          <a:p>
            <a:pPr marL="0" lvl="0" indent="0" algn="ctr" rtl="0">
              <a:lnSpc>
                <a:spcPct val="100000"/>
              </a:lnSpc>
              <a:spcBef>
                <a:spcPts val="0"/>
              </a:spcBef>
              <a:spcAft>
                <a:spcPts val="0"/>
              </a:spcAft>
              <a:buClr>
                <a:schemeClr val="dk1"/>
              </a:buClr>
              <a:buSzPts val="2000"/>
              <a:buNone/>
            </a:pPr>
            <a:r>
              <a:rPr lang="en-US" sz="7550" b="1">
                <a:solidFill>
                  <a:schemeClr val="lt1"/>
                </a:solidFill>
                <a:latin typeface="Gill Sans"/>
                <a:ea typeface="Gill Sans"/>
                <a:cs typeface="Gill Sans"/>
                <a:sym typeface="Gill Sans"/>
              </a:rPr>
              <a:t>and Shared Goals</a:t>
            </a:r>
            <a:endParaRPr sz="7550" b="1">
              <a:latin typeface="Gill Sans"/>
              <a:ea typeface="Gill Sans"/>
              <a:cs typeface="Gill Sans"/>
              <a:sym typeface="Gill Sans"/>
            </a:endParaRPr>
          </a:p>
        </p:txBody>
      </p:sp>
      <p:sp>
        <p:nvSpPr>
          <p:cNvPr id="207" name="Google Shape;207;p9"/>
          <p:cNvSpPr txBox="1">
            <a:spLocks noGrp="1"/>
          </p:cNvSpPr>
          <p:nvPr>
            <p:ph type="body" idx="1"/>
          </p:nvPr>
        </p:nvSpPr>
        <p:spPr>
          <a:xfrm>
            <a:off x="579213" y="3407972"/>
            <a:ext cx="7026900" cy="5266200"/>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560"/>
              </a:spcBef>
              <a:spcAft>
                <a:spcPts val="0"/>
              </a:spcAft>
              <a:buSzPts val="2800"/>
              <a:buNone/>
            </a:pPr>
            <a:r>
              <a:rPr lang="en-US" sz="4400" b="1"/>
              <a:t>Teacher and Faculty Needs </a:t>
            </a:r>
            <a:endParaRPr b="1"/>
          </a:p>
          <a:p>
            <a:pPr marL="457200" lvl="0" indent="-406400" algn="l" rtl="0">
              <a:lnSpc>
                <a:spcPct val="100000"/>
              </a:lnSpc>
              <a:spcBef>
                <a:spcPts val="560"/>
              </a:spcBef>
              <a:spcAft>
                <a:spcPts val="0"/>
              </a:spcAft>
              <a:buClr>
                <a:schemeClr val="dk1"/>
              </a:buClr>
              <a:buSzPts val="2800"/>
              <a:buChar char="❏"/>
            </a:pPr>
            <a:r>
              <a:rPr lang="en-US" sz="3600"/>
              <a:t>Bridging and Translanguaging (MTB-MLE)</a:t>
            </a:r>
            <a:endParaRPr/>
          </a:p>
          <a:p>
            <a:pPr marL="457200" lvl="0" indent="-406400" algn="l" rtl="0">
              <a:lnSpc>
                <a:spcPct val="100000"/>
              </a:lnSpc>
              <a:spcBef>
                <a:spcPts val="560"/>
              </a:spcBef>
              <a:spcAft>
                <a:spcPts val="0"/>
              </a:spcAft>
              <a:buClr>
                <a:schemeClr val="dk1"/>
              </a:buClr>
              <a:buSzPts val="2800"/>
              <a:buChar char="❏"/>
            </a:pPr>
            <a:r>
              <a:rPr lang="en-US" sz="3600"/>
              <a:t>Phonics</a:t>
            </a:r>
            <a:endParaRPr/>
          </a:p>
          <a:p>
            <a:pPr marL="457200" lvl="0" indent="-406400" algn="l" rtl="0">
              <a:lnSpc>
                <a:spcPct val="100000"/>
              </a:lnSpc>
              <a:spcBef>
                <a:spcPts val="560"/>
              </a:spcBef>
              <a:spcAft>
                <a:spcPts val="0"/>
              </a:spcAft>
              <a:buClr>
                <a:schemeClr val="dk1"/>
              </a:buClr>
              <a:buSzPts val="2800"/>
              <a:buChar char="❏"/>
            </a:pPr>
            <a:r>
              <a:rPr lang="en-US" sz="3600"/>
              <a:t>Conducting group work and classroom routines</a:t>
            </a:r>
            <a:endParaRPr/>
          </a:p>
          <a:p>
            <a:pPr marL="457200" lvl="0" indent="-406400" algn="l" rtl="0">
              <a:lnSpc>
                <a:spcPct val="100000"/>
              </a:lnSpc>
              <a:spcBef>
                <a:spcPts val="560"/>
              </a:spcBef>
              <a:spcAft>
                <a:spcPts val="0"/>
              </a:spcAft>
              <a:buClr>
                <a:schemeClr val="dk1"/>
              </a:buClr>
              <a:buSzPts val="2800"/>
              <a:buChar char="❏"/>
            </a:pPr>
            <a:r>
              <a:rPr lang="en-US" sz="3600"/>
              <a:t>Oral language development</a:t>
            </a:r>
            <a:endParaRPr/>
          </a:p>
          <a:p>
            <a:pPr marL="457200" lvl="0" indent="-406400" algn="l" rtl="0">
              <a:lnSpc>
                <a:spcPct val="100000"/>
              </a:lnSpc>
              <a:spcBef>
                <a:spcPts val="560"/>
              </a:spcBef>
              <a:spcAft>
                <a:spcPts val="0"/>
              </a:spcAft>
              <a:buClr>
                <a:schemeClr val="dk1"/>
              </a:buClr>
              <a:buSzPts val="2800"/>
              <a:buChar char="❏"/>
            </a:pPr>
            <a:r>
              <a:rPr lang="en-US" sz="3600"/>
              <a:t>Effective Feedback </a:t>
            </a:r>
            <a:endParaRPr/>
          </a:p>
        </p:txBody>
      </p:sp>
      <p:pic>
        <p:nvPicPr>
          <p:cNvPr id="208" name="Google Shape;208;p9"/>
          <p:cNvPicPr preferRelativeResize="0"/>
          <p:nvPr/>
        </p:nvPicPr>
        <p:blipFill>
          <a:blip r:embed="rId8">
            <a:alphaModFix/>
          </a:blip>
          <a:stretch>
            <a:fillRect/>
          </a:stretch>
        </p:blipFill>
        <p:spPr>
          <a:xfrm>
            <a:off x="6784525" y="4201750"/>
            <a:ext cx="4718950" cy="4718950"/>
          </a:xfrm>
          <a:prstGeom prst="rect">
            <a:avLst/>
          </a:prstGeom>
          <a:noFill/>
          <a:ln>
            <a:noFill/>
          </a:ln>
        </p:spPr>
      </p:pic>
      <p:sp>
        <p:nvSpPr>
          <p:cNvPr id="209" name="Google Shape;209;p9"/>
          <p:cNvSpPr txBox="1">
            <a:spLocks noGrp="1"/>
          </p:cNvSpPr>
          <p:nvPr>
            <p:ph type="body" idx="2"/>
          </p:nvPr>
        </p:nvSpPr>
        <p:spPr>
          <a:xfrm>
            <a:off x="11490717" y="3235574"/>
            <a:ext cx="7026900" cy="5266200"/>
          </a:xfrm>
          <a:prstGeom prst="rect">
            <a:avLst/>
          </a:prstGeom>
          <a:noFill/>
          <a:ln>
            <a:noFill/>
          </a:ln>
        </p:spPr>
        <p:txBody>
          <a:bodyPr spcFirstLastPara="1" wrap="square" lIns="91425" tIns="45700" rIns="91425" bIns="45700" anchor="t" anchorCtr="0">
            <a:normAutofit/>
          </a:bodyPr>
          <a:lstStyle/>
          <a:p>
            <a:pPr marL="50800" lvl="0" indent="0" algn="l" rtl="0">
              <a:lnSpc>
                <a:spcPct val="100000"/>
              </a:lnSpc>
              <a:spcBef>
                <a:spcPts val="560"/>
              </a:spcBef>
              <a:spcAft>
                <a:spcPts val="0"/>
              </a:spcAft>
              <a:buSzPts val="2800"/>
              <a:buNone/>
            </a:pPr>
            <a:r>
              <a:rPr lang="en-US" sz="4400" b="1"/>
              <a:t>Team:</a:t>
            </a:r>
            <a:r>
              <a:rPr lang="en-US" sz="3200">
                <a:latin typeface="Gill Sans"/>
                <a:ea typeface="Gill Sans"/>
                <a:cs typeface="Gill Sans"/>
                <a:sym typeface="Gill Sans"/>
              </a:rPr>
              <a:t> </a:t>
            </a:r>
            <a:r>
              <a:rPr lang="en-US" sz="4400">
                <a:latin typeface="Gill Sans"/>
                <a:ea typeface="Gill Sans"/>
                <a:cs typeface="Gill Sans"/>
                <a:sym typeface="Gill Sans"/>
              </a:rPr>
              <a:t>ABC+ Staff, RTI, FSU</a:t>
            </a:r>
            <a:endParaRPr sz="4400">
              <a:latin typeface="Arial"/>
              <a:ea typeface="Arial"/>
              <a:cs typeface="Arial"/>
              <a:sym typeface="Arial"/>
            </a:endParaRPr>
          </a:p>
          <a:p>
            <a:pPr marL="0" lvl="0" indent="0" algn="l" rtl="0">
              <a:lnSpc>
                <a:spcPct val="100000"/>
              </a:lnSpc>
              <a:spcBef>
                <a:spcPts val="560"/>
              </a:spcBef>
              <a:spcAft>
                <a:spcPts val="0"/>
              </a:spcAft>
              <a:buSzPts val="2800"/>
              <a:buNone/>
            </a:pPr>
            <a:endParaRPr sz="4400"/>
          </a:p>
          <a:p>
            <a:pPr marL="50800" lvl="0" indent="0" algn="l" rtl="0">
              <a:lnSpc>
                <a:spcPct val="100000"/>
              </a:lnSpc>
              <a:spcBef>
                <a:spcPts val="560"/>
              </a:spcBef>
              <a:spcAft>
                <a:spcPts val="0"/>
              </a:spcAft>
              <a:buSzPts val="2800"/>
              <a:buNone/>
            </a:pPr>
            <a:r>
              <a:rPr lang="en-US" sz="4400" b="1"/>
              <a:t>Goal </a:t>
            </a:r>
            <a:endParaRPr sz="4400" b="1"/>
          </a:p>
          <a:p>
            <a:pPr marL="50800" lvl="0" indent="0" algn="l" rtl="0">
              <a:lnSpc>
                <a:spcPct val="100000"/>
              </a:lnSpc>
              <a:spcBef>
                <a:spcPts val="560"/>
              </a:spcBef>
              <a:spcAft>
                <a:spcPts val="0"/>
              </a:spcAft>
              <a:buSzPts val="2800"/>
              <a:buNone/>
            </a:pPr>
            <a:r>
              <a:rPr lang="en-US" sz="4400"/>
              <a:t>Alignment of in-service and faculty development content and pedagogy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2475ed598a_0_698"/>
          <p:cNvSpPr/>
          <p:nvPr/>
        </p:nvSpPr>
        <p:spPr>
          <a:xfrm>
            <a:off x="0" y="-30525"/>
            <a:ext cx="18292050" cy="3270463"/>
          </a:xfrm>
          <a:custGeom>
            <a:avLst/>
            <a:gdLst/>
            <a:ahLst/>
            <a:cxnLst/>
            <a:rect l="l" t="t" r="r" b="b"/>
            <a:pathLst>
              <a:path w="8058172" h="1144519" extrusionOk="0">
                <a:moveTo>
                  <a:pt x="0" y="0"/>
                </a:moveTo>
                <a:lnTo>
                  <a:pt x="8058172" y="0"/>
                </a:lnTo>
                <a:lnTo>
                  <a:pt x="8058172" y="1144519"/>
                </a:lnTo>
                <a:lnTo>
                  <a:pt x="0" y="1144519"/>
                </a:lnTo>
                <a:close/>
              </a:path>
            </a:pathLst>
          </a:custGeom>
          <a:solidFill>
            <a:srgbClr val="002F6C"/>
          </a:solidFill>
          <a:ln>
            <a:noFill/>
          </a:ln>
        </p:spPr>
      </p:sp>
      <p:cxnSp>
        <p:nvCxnSpPr>
          <p:cNvPr id="215" name="Google Shape;215;g12475ed598a_0_698"/>
          <p:cNvCxnSpPr/>
          <p:nvPr/>
        </p:nvCxnSpPr>
        <p:spPr>
          <a:xfrm>
            <a:off x="11184153" y="1954678"/>
            <a:ext cx="7107900" cy="0"/>
          </a:xfrm>
          <a:prstGeom prst="straightConnector1">
            <a:avLst/>
          </a:prstGeom>
          <a:noFill/>
          <a:ln w="85725" cap="flat" cmpd="sng">
            <a:solidFill>
              <a:srgbClr val="FFFFFF"/>
            </a:solidFill>
            <a:prstDash val="solid"/>
            <a:round/>
            <a:headEnd type="none" w="sm" len="sm"/>
            <a:tailEnd type="none" w="sm" len="sm"/>
          </a:ln>
        </p:spPr>
      </p:cxnSp>
      <p:sp>
        <p:nvSpPr>
          <p:cNvPr id="216" name="Google Shape;216;g12475ed598a_0_698"/>
          <p:cNvSpPr txBox="1"/>
          <p:nvPr/>
        </p:nvSpPr>
        <p:spPr>
          <a:xfrm>
            <a:off x="447000" y="450313"/>
            <a:ext cx="12840300" cy="230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500" b="1">
                <a:solidFill>
                  <a:srgbClr val="FFFFFF"/>
                </a:solidFill>
                <a:latin typeface="Gill Sans"/>
                <a:ea typeface="Gill Sans"/>
                <a:cs typeface="Gill Sans"/>
                <a:sym typeface="Gill Sans"/>
              </a:rPr>
              <a:t>Sharing and Selecting: </a:t>
            </a:r>
            <a:endParaRPr sz="7500" b="1">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None/>
            </a:pPr>
            <a:r>
              <a:rPr lang="en-US" sz="7500" b="1">
                <a:solidFill>
                  <a:srgbClr val="FFFFFF"/>
                </a:solidFill>
                <a:latin typeface="Gill Sans"/>
                <a:ea typeface="Gill Sans"/>
                <a:cs typeface="Gill Sans"/>
                <a:sym typeface="Gill Sans"/>
              </a:rPr>
              <a:t>Cohesive Design </a:t>
            </a:r>
            <a:endParaRPr sz="7500"/>
          </a:p>
        </p:txBody>
      </p:sp>
      <p:sp>
        <p:nvSpPr>
          <p:cNvPr id="217" name="Google Shape;217;g12475ed598a_0_698"/>
          <p:cNvSpPr txBox="1"/>
          <p:nvPr/>
        </p:nvSpPr>
        <p:spPr>
          <a:xfrm>
            <a:off x="364350" y="3301200"/>
            <a:ext cx="10642200" cy="6684000"/>
          </a:xfrm>
          <a:prstGeom prst="rect">
            <a:avLst/>
          </a:prstGeom>
          <a:noFill/>
          <a:ln>
            <a:noFill/>
          </a:ln>
        </p:spPr>
        <p:txBody>
          <a:bodyPr spcFirstLastPara="1" wrap="square" lIns="0" tIns="0" rIns="0" bIns="0" anchor="t" anchorCtr="0">
            <a:spAutoFit/>
          </a:bodyPr>
          <a:lstStyle/>
          <a:p>
            <a:pPr marL="302258" lvl="1" indent="0" algn="l" rtl="0">
              <a:lnSpc>
                <a:spcPct val="100000"/>
              </a:lnSpc>
              <a:spcBef>
                <a:spcPts val="0"/>
              </a:spcBef>
              <a:spcAft>
                <a:spcPts val="0"/>
              </a:spcAft>
              <a:buNone/>
            </a:pPr>
            <a:r>
              <a:rPr lang="en-US" sz="4000" b="1">
                <a:solidFill>
                  <a:schemeClr val="dk1"/>
                </a:solidFill>
                <a:latin typeface="Gill Sans"/>
                <a:ea typeface="Gill Sans"/>
                <a:cs typeface="Gill Sans"/>
                <a:sym typeface="Gill Sans"/>
              </a:rPr>
              <a:t>Alignment to Philippine Education Policies, Competency Frameworks and Standards</a:t>
            </a:r>
            <a:endParaRPr sz="4000" b="1">
              <a:solidFill>
                <a:schemeClr val="dk1"/>
              </a:solidFill>
              <a:latin typeface="Gill Sans"/>
              <a:ea typeface="Gill Sans"/>
              <a:cs typeface="Gill Sans"/>
              <a:sym typeface="Gill Sans"/>
            </a:endParaRPr>
          </a:p>
          <a:p>
            <a:pPr marL="302258" lvl="1" indent="0" algn="ctr" rtl="0">
              <a:lnSpc>
                <a:spcPct val="100000"/>
              </a:lnSpc>
              <a:spcBef>
                <a:spcPts val="0"/>
              </a:spcBef>
              <a:spcAft>
                <a:spcPts val="0"/>
              </a:spcAft>
              <a:buClr>
                <a:srgbClr val="000000"/>
              </a:buClr>
              <a:buFont typeface="Arial"/>
              <a:buNone/>
            </a:pPr>
            <a:endParaRPr sz="2100" b="1">
              <a:solidFill>
                <a:schemeClr val="dk1"/>
              </a:solidFill>
              <a:latin typeface="Gill Sans"/>
              <a:ea typeface="Gill Sans"/>
              <a:cs typeface="Gill Sans"/>
              <a:sym typeface="Gill Sans"/>
            </a:endParaRPr>
          </a:p>
          <a:p>
            <a:pPr marL="457200" lvl="0" indent="-431800" algn="l" rtl="0">
              <a:spcBef>
                <a:spcPts val="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Teacher Professional Standards for competency alignment (In-service; Pre-service) </a:t>
            </a:r>
            <a:endParaRPr sz="3200">
              <a:solidFill>
                <a:schemeClr val="dk1"/>
              </a:solidFill>
              <a:latin typeface="Gill Sans"/>
              <a:ea typeface="Gill Sans"/>
              <a:cs typeface="Gill Sans"/>
              <a:sym typeface="Gill Sans"/>
            </a:endParaRPr>
          </a:p>
          <a:p>
            <a:pPr marL="457200" lvl="0" indent="-431800" algn="l" rtl="0">
              <a:lnSpc>
                <a:spcPct val="100000"/>
              </a:lnSpc>
              <a:spcBef>
                <a:spcPts val="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Early Language, Literacy and Numeracy Program for Kindergarten to Grade 3 (ELLN)</a:t>
            </a:r>
            <a:endParaRPr sz="3200">
              <a:solidFill>
                <a:schemeClr val="dk1"/>
              </a:solidFill>
              <a:latin typeface="Gill Sans"/>
              <a:ea typeface="Gill Sans"/>
              <a:cs typeface="Gill Sans"/>
              <a:sym typeface="Gill Sans"/>
            </a:endParaRPr>
          </a:p>
          <a:p>
            <a:pPr marL="457200" lvl="0" indent="-431800" algn="l" rtl="0">
              <a:lnSpc>
                <a:spcPct val="100000"/>
              </a:lnSpc>
              <a:spcBef>
                <a:spcPts val="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Mother Tongue Based-Multilingual Education Policy (MTB-MLE)</a:t>
            </a:r>
            <a:endParaRPr sz="3200">
              <a:solidFill>
                <a:schemeClr val="dk1"/>
              </a:solidFill>
              <a:latin typeface="Gill Sans"/>
              <a:ea typeface="Gill Sans"/>
              <a:cs typeface="Gill Sans"/>
              <a:sym typeface="Gill Sans"/>
            </a:endParaRPr>
          </a:p>
          <a:p>
            <a:pPr marL="457200" lvl="0" indent="-431800" algn="l" rtl="0">
              <a:spcBef>
                <a:spcPts val="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Balanced Literacy Approach</a:t>
            </a:r>
            <a:endParaRPr sz="3200">
              <a:solidFill>
                <a:schemeClr val="dk1"/>
              </a:solidFill>
              <a:latin typeface="Gill Sans"/>
              <a:ea typeface="Gill Sans"/>
              <a:cs typeface="Gill Sans"/>
              <a:sym typeface="Gill Sans"/>
            </a:endParaRPr>
          </a:p>
          <a:p>
            <a:pPr marL="457200" lvl="0" indent="-431800" algn="l" rtl="0">
              <a:lnSpc>
                <a:spcPct val="100000"/>
              </a:lnSpc>
              <a:spcBef>
                <a:spcPts val="0"/>
              </a:spcBef>
              <a:spcAft>
                <a:spcPts val="0"/>
              </a:spcAft>
              <a:buClr>
                <a:schemeClr val="dk1"/>
              </a:buClr>
              <a:buSzPts val="3200"/>
              <a:buFont typeface="Gill Sans"/>
              <a:buChar char="❏"/>
            </a:pPr>
            <a:r>
              <a:rPr lang="en-US" sz="3200">
                <a:solidFill>
                  <a:schemeClr val="dk1"/>
                </a:solidFill>
                <a:latin typeface="Gill Sans"/>
                <a:ea typeface="Gill Sans"/>
                <a:cs typeface="Gill Sans"/>
                <a:sym typeface="Gill Sans"/>
              </a:rPr>
              <a:t>Teaching Methods - Direct/ Explicit Instruction </a:t>
            </a:r>
            <a:endParaRPr sz="3200">
              <a:solidFill>
                <a:schemeClr val="dk1"/>
              </a:solidFill>
              <a:latin typeface="Gill Sans"/>
              <a:ea typeface="Gill Sans"/>
              <a:cs typeface="Gill Sans"/>
              <a:sym typeface="Gill Sans"/>
            </a:endParaRPr>
          </a:p>
          <a:p>
            <a:pPr marL="604518" lvl="6" indent="-149859" algn="l" rtl="0">
              <a:lnSpc>
                <a:spcPct val="163291"/>
              </a:lnSpc>
              <a:spcBef>
                <a:spcPts val="0"/>
              </a:spcBef>
              <a:spcAft>
                <a:spcPts val="0"/>
              </a:spcAft>
              <a:buClr>
                <a:schemeClr val="lt1"/>
              </a:buClr>
              <a:buSzPts val="2400"/>
              <a:buFont typeface="Arial"/>
              <a:buNone/>
            </a:pPr>
            <a:endParaRPr sz="3200">
              <a:solidFill>
                <a:schemeClr val="dk1"/>
              </a:solidFill>
              <a:latin typeface="Gill Sans"/>
              <a:ea typeface="Gill Sans"/>
              <a:cs typeface="Gill Sans"/>
              <a:sym typeface="Gill Sans"/>
            </a:endParaRPr>
          </a:p>
          <a:p>
            <a:pPr marL="0" marR="0" lvl="0" indent="0" algn="l" rtl="0">
              <a:lnSpc>
                <a:spcPct val="150020"/>
              </a:lnSpc>
              <a:spcBef>
                <a:spcPts val="0"/>
              </a:spcBef>
              <a:spcAft>
                <a:spcPts val="0"/>
              </a:spcAft>
              <a:buNone/>
            </a:pPr>
            <a:endParaRPr sz="2499">
              <a:solidFill>
                <a:schemeClr val="dk1"/>
              </a:solidFill>
              <a:latin typeface="Gill Sans"/>
              <a:ea typeface="Gill Sans"/>
              <a:cs typeface="Gill Sans"/>
              <a:sym typeface="Gill Sans"/>
            </a:endParaRPr>
          </a:p>
        </p:txBody>
      </p:sp>
      <p:cxnSp>
        <p:nvCxnSpPr>
          <p:cNvPr id="218" name="Google Shape;218;g12475ed598a_0_698"/>
          <p:cNvCxnSpPr/>
          <p:nvPr/>
        </p:nvCxnSpPr>
        <p:spPr>
          <a:xfrm>
            <a:off x="0" y="9058445"/>
            <a:ext cx="5524800" cy="0"/>
          </a:xfrm>
          <a:prstGeom prst="straightConnector1">
            <a:avLst/>
          </a:prstGeom>
          <a:noFill/>
          <a:ln w="76200" cap="flat" cmpd="sng">
            <a:solidFill>
              <a:srgbClr val="C50C31"/>
            </a:solidFill>
            <a:prstDash val="solid"/>
            <a:round/>
            <a:headEnd type="none" w="sm" len="sm"/>
            <a:tailEnd type="none" w="sm" len="sm"/>
          </a:ln>
        </p:spPr>
      </p:cxnSp>
      <p:pic>
        <p:nvPicPr>
          <p:cNvPr id="219" name="Google Shape;219;g12475ed598a_0_698" descr="A child reading a book&#10;&#10;Description automatically generated"/>
          <p:cNvPicPr preferRelativeResize="0"/>
          <p:nvPr/>
        </p:nvPicPr>
        <p:blipFill rotWithShape="1">
          <a:blip r:embed="rId3">
            <a:alphaModFix/>
          </a:blip>
          <a:srcRect r="7697"/>
          <a:stretch/>
        </p:blipFill>
        <p:spPr>
          <a:xfrm>
            <a:off x="11066178" y="3775108"/>
            <a:ext cx="7004834" cy="5283353"/>
          </a:xfrm>
          <a:prstGeom prst="rect">
            <a:avLst/>
          </a:prstGeom>
          <a:noFill/>
          <a:ln>
            <a:noFill/>
          </a:ln>
        </p:spPr>
      </p:pic>
      <p:grpSp>
        <p:nvGrpSpPr>
          <p:cNvPr id="220" name="Google Shape;220;g12475ed598a_0_698"/>
          <p:cNvGrpSpPr/>
          <p:nvPr/>
        </p:nvGrpSpPr>
        <p:grpSpPr>
          <a:xfrm>
            <a:off x="364359" y="9142200"/>
            <a:ext cx="17328549" cy="1036107"/>
            <a:chOff x="364359" y="9142200"/>
            <a:chExt cx="17328549" cy="1036107"/>
          </a:xfrm>
        </p:grpSpPr>
        <p:pic>
          <p:nvPicPr>
            <p:cNvPr id="221" name="Google Shape;221;g12475ed598a_0_698"/>
            <p:cNvPicPr preferRelativeResize="0"/>
            <p:nvPr/>
          </p:nvPicPr>
          <p:blipFill rotWithShape="1">
            <a:blip r:embed="rId4">
              <a:alphaModFix/>
            </a:blip>
            <a:srcRect/>
            <a:stretch/>
          </p:blipFill>
          <p:spPr>
            <a:xfrm>
              <a:off x="7162800" y="9479330"/>
              <a:ext cx="5809597" cy="350821"/>
            </a:xfrm>
            <a:prstGeom prst="rect">
              <a:avLst/>
            </a:prstGeom>
            <a:noFill/>
            <a:ln>
              <a:noFill/>
            </a:ln>
          </p:spPr>
        </p:pic>
        <p:pic>
          <p:nvPicPr>
            <p:cNvPr id="222" name="Google Shape;222;g12475ed598a_0_698"/>
            <p:cNvPicPr preferRelativeResize="0"/>
            <p:nvPr/>
          </p:nvPicPr>
          <p:blipFill rotWithShape="1">
            <a:blip r:embed="rId5">
              <a:alphaModFix/>
            </a:blip>
            <a:srcRect/>
            <a:stretch/>
          </p:blipFill>
          <p:spPr>
            <a:xfrm>
              <a:off x="364359" y="9254380"/>
              <a:ext cx="1310180" cy="668737"/>
            </a:xfrm>
            <a:prstGeom prst="rect">
              <a:avLst/>
            </a:prstGeom>
            <a:noFill/>
            <a:ln>
              <a:noFill/>
            </a:ln>
          </p:spPr>
        </p:pic>
        <p:pic>
          <p:nvPicPr>
            <p:cNvPr id="223" name="Google Shape;223;g12475ed598a_0_698"/>
            <p:cNvPicPr preferRelativeResize="0"/>
            <p:nvPr/>
          </p:nvPicPr>
          <p:blipFill rotWithShape="1">
            <a:blip r:embed="rId6">
              <a:alphaModFix/>
            </a:blip>
            <a:srcRect/>
            <a:stretch/>
          </p:blipFill>
          <p:spPr>
            <a:xfrm>
              <a:off x="1596920" y="9142200"/>
              <a:ext cx="2663512" cy="1036107"/>
            </a:xfrm>
            <a:prstGeom prst="rect">
              <a:avLst/>
            </a:prstGeom>
            <a:noFill/>
            <a:ln>
              <a:noFill/>
            </a:ln>
          </p:spPr>
        </p:pic>
        <p:pic>
          <p:nvPicPr>
            <p:cNvPr id="224" name="Google Shape;224;g12475ed598a_0_698"/>
            <p:cNvPicPr preferRelativeResize="0"/>
            <p:nvPr/>
          </p:nvPicPr>
          <p:blipFill rotWithShape="1">
            <a:blip r:embed="rId7">
              <a:alphaModFix/>
            </a:blip>
            <a:srcRect/>
            <a:stretch/>
          </p:blipFill>
          <p:spPr>
            <a:xfrm>
              <a:off x="4354104" y="9442784"/>
              <a:ext cx="1072148" cy="446106"/>
            </a:xfrm>
            <a:prstGeom prst="rect">
              <a:avLst/>
            </a:prstGeom>
            <a:noFill/>
            <a:ln>
              <a:noFill/>
            </a:ln>
          </p:spPr>
        </p:pic>
        <p:pic>
          <p:nvPicPr>
            <p:cNvPr id="225" name="Google Shape;225;g12475ed598a_0_698" descr="Logo&#10;&#10;Description automatically generated"/>
            <p:cNvPicPr preferRelativeResize="0"/>
            <p:nvPr/>
          </p:nvPicPr>
          <p:blipFill rotWithShape="1">
            <a:blip r:embed="rId8">
              <a:alphaModFix/>
            </a:blip>
            <a:srcRect/>
            <a:stretch/>
          </p:blipFill>
          <p:spPr>
            <a:xfrm>
              <a:off x="15689252" y="9284365"/>
              <a:ext cx="2003656" cy="734673"/>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p:nvPr/>
        </p:nvSpPr>
        <p:spPr>
          <a:xfrm>
            <a:off x="0" y="3964775"/>
            <a:ext cx="18290860" cy="6774511"/>
          </a:xfrm>
          <a:custGeom>
            <a:avLst/>
            <a:gdLst/>
            <a:ahLst/>
            <a:cxnLst/>
            <a:rect l="l" t="t" r="r" b="b"/>
            <a:pathLst>
              <a:path w="8248415" h="1934193" extrusionOk="0">
                <a:moveTo>
                  <a:pt x="0" y="0"/>
                </a:moveTo>
                <a:lnTo>
                  <a:pt x="8248415" y="0"/>
                </a:lnTo>
                <a:lnTo>
                  <a:pt x="8248415" y="1934193"/>
                </a:lnTo>
                <a:lnTo>
                  <a:pt x="0" y="1934193"/>
                </a:lnTo>
                <a:close/>
              </a:path>
            </a:pathLst>
          </a:custGeom>
          <a:solidFill>
            <a:srgbClr val="002F6C"/>
          </a:solidFill>
          <a:ln>
            <a:noFill/>
          </a:ln>
        </p:spPr>
      </p:sp>
      <p:sp>
        <p:nvSpPr>
          <p:cNvPr id="231" name="Google Shape;231;p10"/>
          <p:cNvSpPr txBox="1"/>
          <p:nvPr/>
        </p:nvSpPr>
        <p:spPr>
          <a:xfrm>
            <a:off x="819873" y="1697660"/>
            <a:ext cx="9030600" cy="2293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750"/>
              <a:buFont typeface="Arial"/>
              <a:buNone/>
            </a:pPr>
            <a:r>
              <a:rPr lang="en-US" sz="6750" b="1" i="0" u="none" strike="noStrike" cap="none">
                <a:solidFill>
                  <a:srgbClr val="002F6C"/>
                </a:solidFill>
                <a:latin typeface="Gill Sans"/>
                <a:ea typeface="Gill Sans"/>
                <a:cs typeface="Gill Sans"/>
                <a:sym typeface="Gill Sans"/>
              </a:rPr>
              <a:t>Sharing and Selecting: Cohesive Des</a:t>
            </a:r>
            <a:r>
              <a:rPr lang="en-US" sz="6750" b="1">
                <a:solidFill>
                  <a:srgbClr val="002F6C"/>
                </a:solidFill>
                <a:latin typeface="Gill Sans"/>
                <a:ea typeface="Gill Sans"/>
                <a:cs typeface="Gill Sans"/>
                <a:sym typeface="Gill Sans"/>
              </a:rPr>
              <a:t>ign </a:t>
            </a:r>
            <a:r>
              <a:rPr lang="en-US" sz="6750" b="1" i="0" u="none" strike="noStrike" cap="none">
                <a:solidFill>
                  <a:srgbClr val="002F6C"/>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0"/>
          <p:cNvSpPr txBox="1"/>
          <p:nvPr/>
        </p:nvSpPr>
        <p:spPr>
          <a:xfrm>
            <a:off x="388650" y="4282550"/>
            <a:ext cx="10306500" cy="4925700"/>
          </a:xfrm>
          <a:prstGeom prst="rect">
            <a:avLst/>
          </a:prstGeom>
          <a:noFill/>
          <a:ln>
            <a:noFill/>
          </a:ln>
        </p:spPr>
        <p:txBody>
          <a:bodyPr spcFirstLastPara="1" wrap="square" lIns="0" tIns="0" rIns="0" bIns="0" anchor="t" anchorCtr="0">
            <a:spAutoFit/>
          </a:bodyPr>
          <a:lstStyle/>
          <a:p>
            <a:pPr marL="604518" marR="0" lvl="1" indent="-295910" algn="l" rtl="0">
              <a:lnSpc>
                <a:spcPct val="150000"/>
              </a:lnSpc>
              <a:spcBef>
                <a:spcPts val="0"/>
              </a:spcBef>
              <a:spcAft>
                <a:spcPts val="0"/>
              </a:spcAft>
              <a:buClr>
                <a:schemeClr val="lt1"/>
              </a:buClr>
              <a:buSzPts val="2300"/>
              <a:buFont typeface="Arial"/>
              <a:buChar char="❏"/>
            </a:pPr>
            <a:r>
              <a:rPr lang="en-US" sz="3200">
                <a:solidFill>
                  <a:schemeClr val="lt1"/>
                </a:solidFill>
                <a:latin typeface="Gill Sans"/>
                <a:ea typeface="Gill Sans"/>
                <a:cs typeface="Gill Sans"/>
                <a:sym typeface="Gill Sans"/>
              </a:rPr>
              <a:t>Scoping activities and i</a:t>
            </a:r>
            <a:r>
              <a:rPr lang="en-US" sz="3200" b="0" i="0" u="none" strike="noStrike" cap="none">
                <a:solidFill>
                  <a:schemeClr val="lt1"/>
                </a:solidFill>
                <a:latin typeface="Gill Sans"/>
                <a:ea typeface="Gill Sans"/>
                <a:cs typeface="Gill Sans"/>
                <a:sym typeface="Gill Sans"/>
              </a:rPr>
              <a:t>nitial meetings in Manila (PH) </a:t>
            </a:r>
            <a:endParaRPr/>
          </a:p>
          <a:p>
            <a:pPr marL="604518" marR="0" lvl="1" indent="-295910" algn="l" rtl="0">
              <a:lnSpc>
                <a:spcPct val="150000"/>
              </a:lnSpc>
              <a:spcBef>
                <a:spcPts val="0"/>
              </a:spcBef>
              <a:spcAft>
                <a:spcPts val="0"/>
              </a:spcAft>
              <a:buClr>
                <a:schemeClr val="lt1"/>
              </a:buClr>
              <a:buSzPts val="2300"/>
              <a:buFont typeface="Arial"/>
              <a:buChar char="❏"/>
            </a:pPr>
            <a:r>
              <a:rPr lang="en-US" sz="3200" b="0" i="0" u="none" strike="noStrike" cap="none">
                <a:solidFill>
                  <a:schemeClr val="lt1"/>
                </a:solidFill>
                <a:latin typeface="Gill Sans"/>
                <a:ea typeface="Gill Sans"/>
                <a:cs typeface="Gill Sans"/>
                <a:sym typeface="Gill Sans"/>
              </a:rPr>
              <a:t>Sharing of T</a:t>
            </a:r>
            <a:r>
              <a:rPr lang="en-US" sz="3200">
                <a:solidFill>
                  <a:schemeClr val="lt1"/>
                </a:solidFill>
                <a:latin typeface="Gill Sans"/>
                <a:ea typeface="Gill Sans"/>
                <a:cs typeface="Gill Sans"/>
                <a:sym typeface="Gill Sans"/>
              </a:rPr>
              <a:t>PD</a:t>
            </a:r>
            <a:r>
              <a:rPr lang="en-US" sz="3200" b="0" i="0" u="none" strike="noStrike" cap="none">
                <a:solidFill>
                  <a:schemeClr val="lt1"/>
                </a:solidFill>
                <a:latin typeface="Gill Sans"/>
                <a:ea typeface="Gill Sans"/>
                <a:cs typeface="Gill Sans"/>
                <a:sym typeface="Gill Sans"/>
              </a:rPr>
              <a:t> and Faculty needs</a:t>
            </a:r>
            <a:endParaRPr/>
          </a:p>
          <a:p>
            <a:pPr marL="604518" marR="0" lvl="1" indent="-295910" algn="l" rtl="0">
              <a:lnSpc>
                <a:spcPct val="150000"/>
              </a:lnSpc>
              <a:spcBef>
                <a:spcPts val="0"/>
              </a:spcBef>
              <a:spcAft>
                <a:spcPts val="0"/>
              </a:spcAft>
              <a:buClr>
                <a:schemeClr val="lt1"/>
              </a:buClr>
              <a:buSzPts val="2300"/>
              <a:buFont typeface="Arial"/>
              <a:buChar char="❏"/>
            </a:pPr>
            <a:r>
              <a:rPr lang="en-US" sz="3200" b="0" i="0" u="none" strike="noStrike" cap="none">
                <a:solidFill>
                  <a:schemeClr val="lt1"/>
                </a:solidFill>
                <a:latin typeface="Gill Sans"/>
                <a:ea typeface="Gill Sans"/>
                <a:cs typeface="Gill Sans"/>
                <a:sym typeface="Gill Sans"/>
              </a:rPr>
              <a:t>Initial sharing of teacher training and faculty professional development module outlines</a:t>
            </a:r>
            <a:r>
              <a:rPr lang="en-US" sz="3200">
                <a:solidFill>
                  <a:schemeClr val="lt1"/>
                </a:solidFill>
                <a:latin typeface="Gill Sans"/>
                <a:ea typeface="Gill Sans"/>
                <a:cs typeface="Gill Sans"/>
                <a:sym typeface="Gill Sans"/>
              </a:rPr>
              <a:t> </a:t>
            </a:r>
            <a:endParaRPr sz="3200">
              <a:solidFill>
                <a:schemeClr val="lt1"/>
              </a:solidFill>
              <a:latin typeface="Gill Sans"/>
              <a:ea typeface="Gill Sans"/>
              <a:cs typeface="Gill Sans"/>
              <a:sym typeface="Gill Sans"/>
            </a:endParaRPr>
          </a:p>
          <a:p>
            <a:pPr marL="604518" marR="0" lvl="1" indent="-353060" algn="l" rtl="0">
              <a:lnSpc>
                <a:spcPct val="150000"/>
              </a:lnSpc>
              <a:spcBef>
                <a:spcPts val="0"/>
              </a:spcBef>
              <a:spcAft>
                <a:spcPts val="0"/>
              </a:spcAft>
              <a:buClr>
                <a:schemeClr val="lt1"/>
              </a:buClr>
              <a:buSzPts val="3200"/>
              <a:buFont typeface="Gill Sans"/>
              <a:buChar char="❏"/>
            </a:pPr>
            <a:r>
              <a:rPr lang="en-US" sz="3200">
                <a:solidFill>
                  <a:schemeClr val="lt1"/>
                </a:solidFill>
                <a:latin typeface="Gill Sans"/>
                <a:ea typeface="Gill Sans"/>
                <a:cs typeface="Gill Sans"/>
                <a:sym typeface="Gill Sans"/>
              </a:rPr>
              <a:t>Careful attention paid to teacher professional standards</a:t>
            </a:r>
            <a:endParaRPr sz="3200">
              <a:solidFill>
                <a:schemeClr val="lt1"/>
              </a:solidFill>
              <a:latin typeface="Gill Sans"/>
              <a:ea typeface="Gill Sans"/>
              <a:cs typeface="Gill Sans"/>
              <a:sym typeface="Gill Sans"/>
            </a:endParaRPr>
          </a:p>
          <a:p>
            <a:pPr marL="604518" marR="0" lvl="1" indent="-295910" algn="l" rtl="0">
              <a:lnSpc>
                <a:spcPct val="150000"/>
              </a:lnSpc>
              <a:spcBef>
                <a:spcPts val="0"/>
              </a:spcBef>
              <a:spcAft>
                <a:spcPts val="0"/>
              </a:spcAft>
              <a:buClr>
                <a:schemeClr val="lt1"/>
              </a:buClr>
              <a:buSzPts val="2300"/>
              <a:buFont typeface="Arial"/>
              <a:buChar char="❏"/>
            </a:pPr>
            <a:r>
              <a:rPr lang="en-US" sz="3200">
                <a:solidFill>
                  <a:schemeClr val="lt1"/>
                </a:solidFill>
                <a:latin typeface="Gill Sans"/>
                <a:ea typeface="Gill Sans"/>
                <a:cs typeface="Gill Sans"/>
                <a:sym typeface="Gill Sans"/>
              </a:rPr>
              <a:t>Shift to remote coordination (during the p</a:t>
            </a:r>
            <a:r>
              <a:rPr lang="en-US" sz="3200" b="0" i="0" u="none" strike="noStrike" cap="none">
                <a:solidFill>
                  <a:schemeClr val="lt1"/>
                </a:solidFill>
                <a:latin typeface="Gill Sans"/>
                <a:ea typeface="Gill Sans"/>
                <a:cs typeface="Gill Sans"/>
                <a:sym typeface="Gill Sans"/>
              </a:rPr>
              <a:t>andemic</a:t>
            </a:r>
            <a:r>
              <a:rPr lang="en-US" sz="3200">
                <a:solidFill>
                  <a:schemeClr val="lt1"/>
                </a:solidFill>
                <a:latin typeface="Gill Sans"/>
                <a:ea typeface="Gill Sans"/>
                <a:cs typeface="Gill Sans"/>
                <a:sym typeface="Gill Sans"/>
              </a:rPr>
              <a:t>: monthly check-in meetings via zoom) </a:t>
            </a:r>
            <a:endParaRPr sz="3200" b="0" i="0" u="none" strike="noStrike" cap="none">
              <a:solidFill>
                <a:srgbClr val="000000"/>
              </a:solidFill>
              <a:latin typeface="Arial"/>
              <a:ea typeface="Arial"/>
              <a:cs typeface="Arial"/>
              <a:sym typeface="Arial"/>
            </a:endParaRPr>
          </a:p>
        </p:txBody>
      </p:sp>
      <p:pic>
        <p:nvPicPr>
          <p:cNvPr id="233" name="Google Shape;233;p10"/>
          <p:cNvPicPr preferRelativeResize="0"/>
          <p:nvPr/>
        </p:nvPicPr>
        <p:blipFill rotWithShape="1">
          <a:blip r:embed="rId3">
            <a:alphaModFix/>
          </a:blip>
          <a:srcRect l="34253" t="21239" r="43669" b="24880"/>
          <a:stretch/>
        </p:blipFill>
        <p:spPr>
          <a:xfrm>
            <a:off x="10896602" y="-38099"/>
            <a:ext cx="7520980" cy="10325099"/>
          </a:xfrm>
          <a:prstGeom prst="rect">
            <a:avLst/>
          </a:prstGeom>
          <a:noFill/>
          <a:ln>
            <a:noFill/>
          </a:ln>
        </p:spPr>
      </p:pic>
      <p:sp>
        <p:nvSpPr>
          <p:cNvPr id="234" name="Google Shape;234;p10"/>
          <p:cNvSpPr txBox="1"/>
          <p:nvPr/>
        </p:nvSpPr>
        <p:spPr>
          <a:xfrm>
            <a:off x="11125200" y="9790151"/>
            <a:ext cx="1342034"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Photo: Manila Bulletin</a:t>
            </a:r>
            <a:endParaRPr sz="1000" b="0" i="0" u="none" strike="noStrike" cap="none">
              <a:solidFill>
                <a:schemeClr val="lt1"/>
              </a:solidFill>
              <a:latin typeface="Calibri"/>
              <a:ea typeface="Calibri"/>
              <a:cs typeface="Calibri"/>
              <a:sym typeface="Calibri"/>
            </a:endParaRPr>
          </a:p>
        </p:txBody>
      </p:sp>
      <p:grpSp>
        <p:nvGrpSpPr>
          <p:cNvPr id="235" name="Google Shape;235;p10"/>
          <p:cNvGrpSpPr/>
          <p:nvPr/>
        </p:nvGrpSpPr>
        <p:grpSpPr>
          <a:xfrm>
            <a:off x="139244" y="127189"/>
            <a:ext cx="10391827" cy="1279062"/>
            <a:chOff x="139244" y="127189"/>
            <a:chExt cx="10391827" cy="1279062"/>
          </a:xfrm>
        </p:grpSpPr>
        <p:pic>
          <p:nvPicPr>
            <p:cNvPr id="236" name="Google Shape;236;p10"/>
            <p:cNvPicPr preferRelativeResize="0"/>
            <p:nvPr/>
          </p:nvPicPr>
          <p:blipFill rotWithShape="1">
            <a:blip r:embed="rId4">
              <a:alphaModFix/>
            </a:blip>
            <a:srcRect/>
            <a:stretch/>
          </p:blipFill>
          <p:spPr>
            <a:xfrm>
              <a:off x="139244" y="1055430"/>
              <a:ext cx="5809598" cy="350821"/>
            </a:xfrm>
            <a:prstGeom prst="rect">
              <a:avLst/>
            </a:prstGeom>
            <a:noFill/>
            <a:ln>
              <a:noFill/>
            </a:ln>
          </p:spPr>
        </p:pic>
        <p:pic>
          <p:nvPicPr>
            <p:cNvPr id="237" name="Google Shape;237;p10"/>
            <p:cNvPicPr preferRelativeResize="0"/>
            <p:nvPr/>
          </p:nvPicPr>
          <p:blipFill rotWithShape="1">
            <a:blip r:embed="rId5">
              <a:alphaModFix/>
            </a:blip>
            <a:srcRect/>
            <a:stretch/>
          </p:blipFill>
          <p:spPr>
            <a:xfrm>
              <a:off x="479726" y="239369"/>
              <a:ext cx="1310180" cy="668737"/>
            </a:xfrm>
            <a:prstGeom prst="rect">
              <a:avLst/>
            </a:prstGeom>
            <a:noFill/>
            <a:ln>
              <a:noFill/>
            </a:ln>
          </p:spPr>
        </p:pic>
        <p:pic>
          <p:nvPicPr>
            <p:cNvPr id="238" name="Google Shape;238;p10"/>
            <p:cNvPicPr preferRelativeResize="0"/>
            <p:nvPr/>
          </p:nvPicPr>
          <p:blipFill rotWithShape="1">
            <a:blip r:embed="rId6">
              <a:alphaModFix/>
            </a:blip>
            <a:srcRect/>
            <a:stretch/>
          </p:blipFill>
          <p:spPr>
            <a:xfrm>
              <a:off x="1712287" y="127189"/>
              <a:ext cx="2663513" cy="1036107"/>
            </a:xfrm>
            <a:prstGeom prst="rect">
              <a:avLst/>
            </a:prstGeom>
            <a:noFill/>
            <a:ln>
              <a:noFill/>
            </a:ln>
          </p:spPr>
        </p:pic>
        <p:pic>
          <p:nvPicPr>
            <p:cNvPr id="239" name="Google Shape;239;p10"/>
            <p:cNvPicPr preferRelativeResize="0"/>
            <p:nvPr/>
          </p:nvPicPr>
          <p:blipFill rotWithShape="1">
            <a:blip r:embed="rId7">
              <a:alphaModFix/>
            </a:blip>
            <a:srcRect/>
            <a:stretch/>
          </p:blipFill>
          <p:spPr>
            <a:xfrm>
              <a:off x="4469471" y="427773"/>
              <a:ext cx="1072148" cy="446106"/>
            </a:xfrm>
            <a:prstGeom prst="rect">
              <a:avLst/>
            </a:prstGeom>
            <a:noFill/>
            <a:ln>
              <a:noFill/>
            </a:ln>
          </p:spPr>
        </p:pic>
        <p:pic>
          <p:nvPicPr>
            <p:cNvPr id="240" name="Google Shape;240;p10" descr="Logo&#10;&#10;Description automatically generated"/>
            <p:cNvPicPr preferRelativeResize="0"/>
            <p:nvPr/>
          </p:nvPicPr>
          <p:blipFill rotWithShape="1">
            <a:blip r:embed="rId8">
              <a:alphaModFix/>
            </a:blip>
            <a:srcRect/>
            <a:stretch/>
          </p:blipFill>
          <p:spPr>
            <a:xfrm>
              <a:off x="8874915" y="300849"/>
              <a:ext cx="1656156" cy="607257"/>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12475ed598a_0_713" descr="A picture containing text, person, indoor&#10;&#10;Description automatically generated"/>
          <p:cNvPicPr preferRelativeResize="0"/>
          <p:nvPr/>
        </p:nvPicPr>
        <p:blipFill rotWithShape="1">
          <a:blip r:embed="rId3">
            <a:alphaModFix/>
          </a:blip>
          <a:srcRect t="20886" b="19454"/>
          <a:stretch/>
        </p:blipFill>
        <p:spPr>
          <a:xfrm>
            <a:off x="-20758" y="-55462"/>
            <a:ext cx="18268505" cy="4893068"/>
          </a:xfrm>
          <a:prstGeom prst="rect">
            <a:avLst/>
          </a:prstGeom>
          <a:noFill/>
          <a:ln>
            <a:noFill/>
          </a:ln>
        </p:spPr>
      </p:pic>
      <p:sp>
        <p:nvSpPr>
          <p:cNvPr id="246" name="Google Shape;246;g12475ed598a_0_713"/>
          <p:cNvSpPr/>
          <p:nvPr/>
        </p:nvSpPr>
        <p:spPr>
          <a:xfrm>
            <a:off x="0" y="3768522"/>
            <a:ext cx="18280159" cy="1375746"/>
          </a:xfrm>
          <a:custGeom>
            <a:avLst/>
            <a:gdLst/>
            <a:ahLst/>
            <a:cxnLst/>
            <a:rect l="l" t="t" r="r" b="b"/>
            <a:pathLst>
              <a:path w="7356201" h="705511" extrusionOk="0">
                <a:moveTo>
                  <a:pt x="0" y="0"/>
                </a:moveTo>
                <a:lnTo>
                  <a:pt x="7356201" y="0"/>
                </a:lnTo>
                <a:lnTo>
                  <a:pt x="7356201" y="705511"/>
                </a:lnTo>
                <a:lnTo>
                  <a:pt x="0" y="705511"/>
                </a:lnTo>
                <a:close/>
              </a:path>
            </a:pathLst>
          </a:custGeom>
          <a:solidFill>
            <a:srgbClr val="002F6C"/>
          </a:solidFill>
          <a:ln>
            <a:noFill/>
          </a:ln>
        </p:spPr>
      </p:sp>
      <p:sp>
        <p:nvSpPr>
          <p:cNvPr id="247" name="Google Shape;247;g12475ed598a_0_713"/>
          <p:cNvSpPr/>
          <p:nvPr/>
        </p:nvSpPr>
        <p:spPr>
          <a:xfrm>
            <a:off x="1014319" y="5760353"/>
            <a:ext cx="900837" cy="90487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50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12475ed598a_0_713"/>
          <p:cNvSpPr txBox="1"/>
          <p:nvPr/>
        </p:nvSpPr>
        <p:spPr>
          <a:xfrm>
            <a:off x="381450" y="3991150"/>
            <a:ext cx="17525100" cy="8004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None/>
            </a:pPr>
            <a:r>
              <a:rPr lang="en-US" sz="5200" b="1">
                <a:solidFill>
                  <a:srgbClr val="FFFFFF"/>
                </a:solidFill>
                <a:latin typeface="Gill Sans"/>
                <a:ea typeface="Gill Sans"/>
                <a:cs typeface="Gill Sans"/>
                <a:sym typeface="Gill Sans"/>
              </a:rPr>
              <a:t>Alignment of Curricular Content and Literacy Strategies</a:t>
            </a:r>
            <a:endParaRPr sz="5200"/>
          </a:p>
        </p:txBody>
      </p:sp>
      <p:sp>
        <p:nvSpPr>
          <p:cNvPr id="249" name="Google Shape;249;g12475ed598a_0_713"/>
          <p:cNvSpPr txBox="1"/>
          <p:nvPr/>
        </p:nvSpPr>
        <p:spPr>
          <a:xfrm>
            <a:off x="2146171" y="5681702"/>
            <a:ext cx="44586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000">
                <a:latin typeface="Gill Sans"/>
                <a:ea typeface="Gill Sans"/>
                <a:cs typeface="Gill Sans"/>
                <a:sym typeface="Gill Sans"/>
              </a:rPr>
              <a:t>Fostering Social and Emotional Learning (SEL)</a:t>
            </a:r>
            <a:r>
              <a:rPr lang="en-US" sz="2499">
                <a:latin typeface="Gill Sans"/>
                <a:ea typeface="Gill Sans"/>
                <a:cs typeface="Gill Sans"/>
                <a:sym typeface="Gill Sans"/>
              </a:rPr>
              <a:t> </a:t>
            </a:r>
            <a:endParaRPr/>
          </a:p>
        </p:txBody>
      </p:sp>
      <p:sp>
        <p:nvSpPr>
          <p:cNvPr id="250" name="Google Shape;250;g12475ed598a_0_713"/>
          <p:cNvSpPr txBox="1"/>
          <p:nvPr/>
        </p:nvSpPr>
        <p:spPr>
          <a:xfrm>
            <a:off x="7755328" y="5635489"/>
            <a:ext cx="41658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000">
                <a:latin typeface="Gill Sans"/>
                <a:ea typeface="Gill Sans"/>
                <a:cs typeface="Gill Sans"/>
                <a:sym typeface="Gill Sans"/>
              </a:rPr>
              <a:t>Selecting  High-leverage teaching practices </a:t>
            </a:r>
            <a:endParaRPr sz="3000"/>
          </a:p>
        </p:txBody>
      </p:sp>
      <p:sp>
        <p:nvSpPr>
          <p:cNvPr id="251" name="Google Shape;251;g12475ed598a_0_713"/>
          <p:cNvSpPr/>
          <p:nvPr/>
        </p:nvSpPr>
        <p:spPr>
          <a:xfrm>
            <a:off x="1014319" y="7616125"/>
            <a:ext cx="900837" cy="90487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50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g12475ed598a_0_713"/>
          <p:cNvSpPr/>
          <p:nvPr/>
        </p:nvSpPr>
        <p:spPr>
          <a:xfrm>
            <a:off x="6729626" y="5742453"/>
            <a:ext cx="900837" cy="90487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50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g12475ed598a_0_713"/>
          <p:cNvSpPr/>
          <p:nvPr/>
        </p:nvSpPr>
        <p:spPr>
          <a:xfrm>
            <a:off x="6729626" y="7598225"/>
            <a:ext cx="900837" cy="90487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50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g12475ed598a_0_713"/>
          <p:cNvSpPr/>
          <p:nvPr/>
        </p:nvSpPr>
        <p:spPr>
          <a:xfrm>
            <a:off x="12045997" y="5742453"/>
            <a:ext cx="900837" cy="90487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50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g12475ed598a_0_713"/>
          <p:cNvSpPr/>
          <p:nvPr/>
        </p:nvSpPr>
        <p:spPr>
          <a:xfrm>
            <a:off x="12045997" y="7598225"/>
            <a:ext cx="900837" cy="904875"/>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50C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6" name="Google Shape;256;g12475ed598a_0_713"/>
          <p:cNvCxnSpPr/>
          <p:nvPr/>
        </p:nvCxnSpPr>
        <p:spPr>
          <a:xfrm>
            <a:off x="0" y="9058445"/>
            <a:ext cx="5524800" cy="0"/>
          </a:xfrm>
          <a:prstGeom prst="straightConnector1">
            <a:avLst/>
          </a:prstGeom>
          <a:noFill/>
          <a:ln w="76200" cap="flat" cmpd="sng">
            <a:solidFill>
              <a:srgbClr val="C50C31"/>
            </a:solidFill>
            <a:prstDash val="solid"/>
            <a:round/>
            <a:headEnd type="none" w="sm" len="sm"/>
            <a:tailEnd type="none" w="sm" len="sm"/>
          </a:ln>
        </p:spPr>
      </p:cxnSp>
      <p:sp>
        <p:nvSpPr>
          <p:cNvPr id="257" name="Google Shape;257;g12475ed598a_0_713"/>
          <p:cNvSpPr txBox="1"/>
          <p:nvPr/>
        </p:nvSpPr>
        <p:spPr>
          <a:xfrm>
            <a:off x="7755330" y="7403011"/>
            <a:ext cx="4165800" cy="1677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000">
                <a:latin typeface="Gill Sans"/>
                <a:ea typeface="Gill Sans"/>
                <a:cs typeface="Gill Sans"/>
                <a:sym typeface="Gill Sans"/>
              </a:rPr>
              <a:t>Oral Language Development </a:t>
            </a:r>
            <a:endParaRPr sz="3000">
              <a:latin typeface="Gill Sans"/>
              <a:ea typeface="Gill Sans"/>
              <a:cs typeface="Gill Sans"/>
              <a:sym typeface="Gill Sans"/>
            </a:endParaRPr>
          </a:p>
          <a:p>
            <a:pPr marL="0" marR="0" lvl="0" indent="0" algn="l" rtl="0">
              <a:lnSpc>
                <a:spcPct val="100000"/>
              </a:lnSpc>
              <a:spcBef>
                <a:spcPts val="0"/>
              </a:spcBef>
              <a:spcAft>
                <a:spcPts val="0"/>
              </a:spcAft>
              <a:buNone/>
            </a:pPr>
            <a:r>
              <a:rPr lang="en-US" sz="2450">
                <a:latin typeface="Gill Sans"/>
                <a:ea typeface="Gill Sans"/>
                <a:cs typeface="Gill Sans"/>
                <a:sym typeface="Gill Sans"/>
              </a:rPr>
              <a:t>(Sketch to Stretch, Language Experience Approach)</a:t>
            </a:r>
            <a:r>
              <a:rPr lang="en-US" sz="2400">
                <a:latin typeface="Gill Sans"/>
                <a:ea typeface="Gill Sans"/>
                <a:cs typeface="Gill Sans"/>
                <a:sym typeface="Gill Sans"/>
              </a:rPr>
              <a:t> </a:t>
            </a:r>
            <a:endParaRPr sz="2400"/>
          </a:p>
        </p:txBody>
      </p:sp>
      <p:sp>
        <p:nvSpPr>
          <p:cNvPr id="258" name="Google Shape;258;g12475ed598a_0_713"/>
          <p:cNvSpPr txBox="1"/>
          <p:nvPr/>
        </p:nvSpPr>
        <p:spPr>
          <a:xfrm>
            <a:off x="13219510" y="5702359"/>
            <a:ext cx="4165800" cy="8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000">
                <a:latin typeface="Gill Sans"/>
                <a:ea typeface="Gill Sans"/>
                <a:cs typeface="Gill Sans"/>
                <a:sym typeface="Gill Sans"/>
              </a:rPr>
              <a:t>Phonological Awareness </a:t>
            </a:r>
            <a:r>
              <a:rPr lang="en-US" sz="2499">
                <a:latin typeface="Gill Sans"/>
                <a:ea typeface="Gill Sans"/>
                <a:cs typeface="Gill Sans"/>
                <a:sym typeface="Gill Sans"/>
              </a:rPr>
              <a:t>(Elkonin boxes) </a:t>
            </a:r>
            <a:endParaRPr/>
          </a:p>
        </p:txBody>
      </p:sp>
      <p:sp>
        <p:nvSpPr>
          <p:cNvPr id="259" name="Google Shape;259;g12475ed598a_0_713"/>
          <p:cNvSpPr txBox="1"/>
          <p:nvPr/>
        </p:nvSpPr>
        <p:spPr>
          <a:xfrm>
            <a:off x="13219501" y="7801008"/>
            <a:ext cx="4165800" cy="8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000">
                <a:latin typeface="Gill Sans"/>
                <a:ea typeface="Gill Sans"/>
                <a:cs typeface="Gill Sans"/>
                <a:sym typeface="Gill Sans"/>
              </a:rPr>
              <a:t>Comprehension </a:t>
            </a:r>
            <a:endParaRPr sz="3000">
              <a:latin typeface="Gill Sans"/>
              <a:ea typeface="Gill Sans"/>
              <a:cs typeface="Gill Sans"/>
              <a:sym typeface="Gill Sans"/>
            </a:endParaRPr>
          </a:p>
          <a:p>
            <a:pPr marL="0" marR="0" lvl="0" indent="0" algn="l" rtl="0">
              <a:lnSpc>
                <a:spcPct val="100000"/>
              </a:lnSpc>
              <a:spcBef>
                <a:spcPts val="0"/>
              </a:spcBef>
              <a:spcAft>
                <a:spcPts val="0"/>
              </a:spcAft>
              <a:buNone/>
            </a:pPr>
            <a:r>
              <a:rPr lang="en-US" sz="2499">
                <a:latin typeface="Gill Sans"/>
                <a:ea typeface="Gill Sans"/>
                <a:cs typeface="Gill Sans"/>
                <a:sym typeface="Gill Sans"/>
              </a:rPr>
              <a:t>(Dialogic Reading) </a:t>
            </a:r>
            <a:endParaRPr/>
          </a:p>
        </p:txBody>
      </p:sp>
      <p:sp>
        <p:nvSpPr>
          <p:cNvPr id="260" name="Google Shape;260;g12475ed598a_0_713"/>
          <p:cNvSpPr txBox="1"/>
          <p:nvPr/>
        </p:nvSpPr>
        <p:spPr>
          <a:xfrm>
            <a:off x="2146171" y="7420908"/>
            <a:ext cx="4458600" cy="9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000">
                <a:latin typeface="Gill Sans"/>
                <a:ea typeface="Gill Sans"/>
                <a:cs typeface="Gill Sans"/>
                <a:sym typeface="Gill Sans"/>
              </a:rPr>
              <a:t>Integrating Gender Equality and Social Inclusion (GESI) </a:t>
            </a:r>
            <a:endParaRPr sz="3000"/>
          </a:p>
        </p:txBody>
      </p:sp>
      <p:grpSp>
        <p:nvGrpSpPr>
          <p:cNvPr id="261" name="Google Shape;261;g12475ed598a_0_713"/>
          <p:cNvGrpSpPr/>
          <p:nvPr/>
        </p:nvGrpSpPr>
        <p:grpSpPr>
          <a:xfrm>
            <a:off x="364359" y="9142200"/>
            <a:ext cx="17328549" cy="1036107"/>
            <a:chOff x="364359" y="9142200"/>
            <a:chExt cx="17328549" cy="1036107"/>
          </a:xfrm>
        </p:grpSpPr>
        <p:pic>
          <p:nvPicPr>
            <p:cNvPr id="262" name="Google Shape;262;g12475ed598a_0_713"/>
            <p:cNvPicPr preferRelativeResize="0"/>
            <p:nvPr/>
          </p:nvPicPr>
          <p:blipFill rotWithShape="1">
            <a:blip r:embed="rId4">
              <a:alphaModFix/>
            </a:blip>
            <a:srcRect/>
            <a:stretch/>
          </p:blipFill>
          <p:spPr>
            <a:xfrm>
              <a:off x="7162800" y="9479330"/>
              <a:ext cx="5809597" cy="350821"/>
            </a:xfrm>
            <a:prstGeom prst="rect">
              <a:avLst/>
            </a:prstGeom>
            <a:noFill/>
            <a:ln>
              <a:noFill/>
            </a:ln>
          </p:spPr>
        </p:pic>
        <p:pic>
          <p:nvPicPr>
            <p:cNvPr id="263" name="Google Shape;263;g12475ed598a_0_713"/>
            <p:cNvPicPr preferRelativeResize="0"/>
            <p:nvPr/>
          </p:nvPicPr>
          <p:blipFill rotWithShape="1">
            <a:blip r:embed="rId5">
              <a:alphaModFix/>
            </a:blip>
            <a:srcRect/>
            <a:stretch/>
          </p:blipFill>
          <p:spPr>
            <a:xfrm>
              <a:off x="364359" y="9254380"/>
              <a:ext cx="1310180" cy="668737"/>
            </a:xfrm>
            <a:prstGeom prst="rect">
              <a:avLst/>
            </a:prstGeom>
            <a:noFill/>
            <a:ln>
              <a:noFill/>
            </a:ln>
          </p:spPr>
        </p:pic>
        <p:pic>
          <p:nvPicPr>
            <p:cNvPr id="264" name="Google Shape;264;g12475ed598a_0_713"/>
            <p:cNvPicPr preferRelativeResize="0"/>
            <p:nvPr/>
          </p:nvPicPr>
          <p:blipFill rotWithShape="1">
            <a:blip r:embed="rId6">
              <a:alphaModFix/>
            </a:blip>
            <a:srcRect/>
            <a:stretch/>
          </p:blipFill>
          <p:spPr>
            <a:xfrm>
              <a:off x="1596920" y="9142200"/>
              <a:ext cx="2663512" cy="1036107"/>
            </a:xfrm>
            <a:prstGeom prst="rect">
              <a:avLst/>
            </a:prstGeom>
            <a:noFill/>
            <a:ln>
              <a:noFill/>
            </a:ln>
          </p:spPr>
        </p:pic>
        <p:pic>
          <p:nvPicPr>
            <p:cNvPr id="265" name="Google Shape;265;g12475ed598a_0_713"/>
            <p:cNvPicPr preferRelativeResize="0"/>
            <p:nvPr/>
          </p:nvPicPr>
          <p:blipFill rotWithShape="1">
            <a:blip r:embed="rId7">
              <a:alphaModFix/>
            </a:blip>
            <a:srcRect/>
            <a:stretch/>
          </p:blipFill>
          <p:spPr>
            <a:xfrm>
              <a:off x="4354104" y="9442784"/>
              <a:ext cx="1072148" cy="446106"/>
            </a:xfrm>
            <a:prstGeom prst="rect">
              <a:avLst/>
            </a:prstGeom>
            <a:noFill/>
            <a:ln>
              <a:noFill/>
            </a:ln>
          </p:spPr>
        </p:pic>
        <p:pic>
          <p:nvPicPr>
            <p:cNvPr id="266" name="Google Shape;266;g12475ed598a_0_713" descr="Logo&#10;&#10;Description automatically generated"/>
            <p:cNvPicPr preferRelativeResize="0"/>
            <p:nvPr/>
          </p:nvPicPr>
          <p:blipFill rotWithShape="1">
            <a:blip r:embed="rId8">
              <a:alphaModFix/>
            </a:blip>
            <a:srcRect/>
            <a:stretch/>
          </p:blipFill>
          <p:spPr>
            <a:xfrm>
              <a:off x="15689252" y="9284365"/>
              <a:ext cx="2003656" cy="734673"/>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1580</Words>
  <Application>Microsoft Office PowerPoint</Application>
  <PresentationFormat>Custom</PresentationFormat>
  <Paragraphs>156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Gill Sans</vt:lpstr>
      <vt:lpstr>Arial</vt:lpstr>
      <vt:lpstr>Poppins</vt:lpstr>
      <vt:lpstr>Calibri</vt:lpstr>
      <vt:lpstr>Roboto</vt:lpstr>
      <vt:lpstr>Office Theme</vt:lpstr>
      <vt:lpstr>PowerPoint Presentation</vt:lpstr>
      <vt:lpstr>PowerPoint Presentation</vt:lpstr>
      <vt:lpstr>PowerPoint Presentation</vt:lpstr>
      <vt:lpstr>PowerPoint Presentation</vt:lpstr>
      <vt:lpstr>PowerPoint Presentation</vt:lpstr>
      <vt:lpstr>Needs Assessment  and Shared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Polita, Janet Rosalie Anne</dc:creator>
  <cp:lastModifiedBy>Sowa, Patience</cp:lastModifiedBy>
  <cp:revision>1</cp:revision>
  <dcterms:created xsi:type="dcterms:W3CDTF">2006-08-16T00:00:00Z</dcterms:created>
  <dcterms:modified xsi:type="dcterms:W3CDTF">2022-05-04T14:12:18Z</dcterms:modified>
</cp:coreProperties>
</file>